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webextensions/webextension1.xml" ContentType="application/vnd.ms-office.webextension+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Lst>
  <p:notesMasterIdLst>
    <p:notesMasterId r:id="rId20"/>
  </p:notesMasterIdLst>
  <p:handoutMasterIdLst>
    <p:handoutMasterId r:id="rId21"/>
  </p:handoutMasterIdLst>
  <p:sldIdLst>
    <p:sldId id="312" r:id="rId5"/>
    <p:sldId id="304" r:id="rId6"/>
    <p:sldId id="281" r:id="rId7"/>
    <p:sldId id="307" r:id="rId8"/>
    <p:sldId id="317" r:id="rId9"/>
    <p:sldId id="323" r:id="rId10"/>
    <p:sldId id="325" r:id="rId11"/>
    <p:sldId id="324" r:id="rId12"/>
    <p:sldId id="326" r:id="rId13"/>
    <p:sldId id="282" r:id="rId14"/>
    <p:sldId id="315" r:id="rId15"/>
    <p:sldId id="319" r:id="rId16"/>
    <p:sldId id="314" r:id="rId17"/>
    <p:sldId id="321" r:id="rId18"/>
    <p:sldId id="297" r:id="rId19"/>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59A"/>
    <a:srgbClr val="335B74"/>
    <a:srgbClr val="2683C6"/>
    <a:srgbClr val="04ABED"/>
    <a:srgbClr val="FFFFFF"/>
    <a:srgbClr val="FDFFFE"/>
    <a:srgbClr val="202C8F"/>
    <a:srgbClr val="FDFBF6"/>
    <a:srgbClr val="AAC4E9"/>
    <a:srgbClr val="F5CD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9FBAF3-D2C7-483E-8A5E-E27C51BA585A}" v="442" dt="2025-04-25T02:07:41.751"/>
  </p1510:revLst>
</p1510:revInfo>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69353" autoAdjust="0"/>
  </p:normalViewPr>
  <p:slideViewPr>
    <p:cSldViewPr snapToGrid="0" snapToObjects="1">
      <p:cViewPr varScale="1">
        <p:scale>
          <a:sx n="63" d="100"/>
          <a:sy n="63" d="100"/>
        </p:scale>
        <p:origin x="893" y="13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vis McKenzie" userId="a2e4d350c7417535" providerId="LiveId" clId="{059FBAF3-D2C7-483E-8A5E-E27C51BA585A}"/>
    <pc:docChg chg="undo custSel modSld">
      <pc:chgData name="Travis McKenzie" userId="a2e4d350c7417535" providerId="LiveId" clId="{059FBAF3-D2C7-483E-8A5E-E27C51BA585A}" dt="2025-04-25T01:43:27.924" v="2234"/>
      <pc:docMkLst>
        <pc:docMk/>
      </pc:docMkLst>
      <pc:sldChg chg="modSp mod modTransition modAnim">
        <pc:chgData name="Travis McKenzie" userId="a2e4d350c7417535" providerId="LiveId" clId="{059FBAF3-D2C7-483E-8A5E-E27C51BA585A}" dt="2025-04-25T01:10:59.801" v="439"/>
        <pc:sldMkLst>
          <pc:docMk/>
          <pc:sldMk cId="2952923800" sldId="281"/>
        </pc:sldMkLst>
        <pc:spChg chg="mod">
          <ac:chgData name="Travis McKenzie" userId="a2e4d350c7417535" providerId="LiveId" clId="{059FBAF3-D2C7-483E-8A5E-E27C51BA585A}" dt="2025-04-24T23:15:12.019" v="384" actId="20577"/>
          <ac:spMkLst>
            <pc:docMk/>
            <pc:sldMk cId="2952923800" sldId="281"/>
            <ac:spMk id="2" creationId="{D53B219B-7E3A-7E84-6386-37313F0CFB09}"/>
          </ac:spMkLst>
        </pc:spChg>
        <pc:spChg chg="mod">
          <ac:chgData name="Travis McKenzie" userId="a2e4d350c7417535" providerId="LiveId" clId="{059FBAF3-D2C7-483E-8A5E-E27C51BA585A}" dt="2025-04-24T23:15:26.608" v="387" actId="14100"/>
          <ac:spMkLst>
            <pc:docMk/>
            <pc:sldMk cId="2952923800" sldId="281"/>
            <ac:spMk id="3" creationId="{A2E339BF-E6D7-DD0E-AF02-6813852EE723}"/>
          </ac:spMkLst>
        </pc:spChg>
        <pc:spChg chg="mod">
          <ac:chgData name="Travis McKenzie" userId="a2e4d350c7417535" providerId="LiveId" clId="{059FBAF3-D2C7-483E-8A5E-E27C51BA585A}" dt="2025-04-24T04:55:18.499" v="2" actId="1076"/>
          <ac:spMkLst>
            <pc:docMk/>
            <pc:sldMk cId="2952923800" sldId="281"/>
            <ac:spMk id="23" creationId="{F04C55A6-595B-C922-5E65-FBBD5D01A469}"/>
          </ac:spMkLst>
        </pc:spChg>
        <pc:picChg chg="mod">
          <ac:chgData name="Travis McKenzie" userId="a2e4d350c7417535" providerId="LiveId" clId="{059FBAF3-D2C7-483E-8A5E-E27C51BA585A}" dt="2025-04-24T23:15:32.072" v="388" actId="1076"/>
          <ac:picMkLst>
            <pc:docMk/>
            <pc:sldMk cId="2952923800" sldId="281"/>
            <ac:picMk id="7" creationId="{C20A12E6-F428-7498-2CED-6A36D085A227}"/>
          </ac:picMkLst>
        </pc:picChg>
      </pc:sldChg>
      <pc:sldChg chg="modSp mod modTransition modAnim">
        <pc:chgData name="Travis McKenzie" userId="a2e4d350c7417535" providerId="LiveId" clId="{059FBAF3-D2C7-483E-8A5E-E27C51BA585A}" dt="2025-04-25T00:55:37.824" v="438"/>
        <pc:sldMkLst>
          <pc:docMk/>
          <pc:sldMk cId="685681062" sldId="282"/>
        </pc:sldMkLst>
        <pc:spChg chg="mod">
          <ac:chgData name="Travis McKenzie" userId="a2e4d350c7417535" providerId="LiveId" clId="{059FBAF3-D2C7-483E-8A5E-E27C51BA585A}" dt="2025-04-24T04:57:00.224" v="6" actId="1076"/>
          <ac:spMkLst>
            <pc:docMk/>
            <pc:sldMk cId="685681062" sldId="282"/>
            <ac:spMk id="21" creationId="{CF4D5806-D527-8CA1-5372-D8A0B00964BB}"/>
          </ac:spMkLst>
        </pc:spChg>
      </pc:sldChg>
      <pc:sldChg chg="modTransition">
        <pc:chgData name="Travis McKenzie" userId="a2e4d350c7417535" providerId="LiveId" clId="{059FBAF3-D2C7-483E-8A5E-E27C51BA585A}" dt="2025-04-24T05:15:01.256" v="41"/>
        <pc:sldMkLst>
          <pc:docMk/>
          <pc:sldMk cId="1973173046" sldId="297"/>
        </pc:sldMkLst>
      </pc:sldChg>
      <pc:sldChg chg="modSp mod modTransition modNotesTx">
        <pc:chgData name="Travis McKenzie" userId="a2e4d350c7417535" providerId="LiveId" clId="{059FBAF3-D2C7-483E-8A5E-E27C51BA585A}" dt="2025-04-25T01:12:14.646" v="442" actId="20577"/>
        <pc:sldMkLst>
          <pc:docMk/>
          <pc:sldMk cId="3913219759" sldId="304"/>
        </pc:sldMkLst>
        <pc:spChg chg="mod">
          <ac:chgData name="Travis McKenzie" userId="a2e4d350c7417535" providerId="LiveId" clId="{059FBAF3-D2C7-483E-8A5E-E27C51BA585A}" dt="2025-04-24T04:54:25.586" v="1" actId="1076"/>
          <ac:spMkLst>
            <pc:docMk/>
            <pc:sldMk cId="3913219759" sldId="304"/>
            <ac:spMk id="18" creationId="{CB38537F-050F-A985-48C5-0C9BDAAA6F7A}"/>
          </ac:spMkLst>
        </pc:spChg>
      </pc:sldChg>
      <pc:sldChg chg="modSp mod modTransition modAnim modNotesTx">
        <pc:chgData name="Travis McKenzie" userId="a2e4d350c7417535" providerId="LiveId" clId="{059FBAF3-D2C7-483E-8A5E-E27C51BA585A}" dt="2025-04-25T01:11:47.483" v="441" actId="20577"/>
        <pc:sldMkLst>
          <pc:docMk/>
          <pc:sldMk cId="2906491918" sldId="307"/>
        </pc:sldMkLst>
        <pc:spChg chg="mod">
          <ac:chgData name="Travis McKenzie" userId="a2e4d350c7417535" providerId="LiveId" clId="{059FBAF3-D2C7-483E-8A5E-E27C51BA585A}" dt="2025-04-24T23:17:31.768" v="436" actId="313"/>
          <ac:spMkLst>
            <pc:docMk/>
            <pc:sldMk cId="2906491918" sldId="307"/>
            <ac:spMk id="2" creationId="{D54EDA75-0988-2AC2-87F8-8DEC83A7B9CA}"/>
          </ac:spMkLst>
        </pc:spChg>
        <pc:spChg chg="mod">
          <ac:chgData name="Travis McKenzie" userId="a2e4d350c7417535" providerId="LiveId" clId="{059FBAF3-D2C7-483E-8A5E-E27C51BA585A}" dt="2025-04-24T23:14:33.232" v="376" actId="1076"/>
          <ac:spMkLst>
            <pc:docMk/>
            <pc:sldMk cId="2906491918" sldId="307"/>
            <ac:spMk id="24" creationId="{909C7881-2E80-4392-CEFD-2A4C26781AAB}"/>
          </ac:spMkLst>
        </pc:spChg>
        <pc:picChg chg="mod">
          <ac:chgData name="Travis McKenzie" userId="a2e4d350c7417535" providerId="LiveId" clId="{059FBAF3-D2C7-483E-8A5E-E27C51BA585A}" dt="2025-04-24T23:14:53.249" v="381" actId="1076"/>
          <ac:picMkLst>
            <pc:docMk/>
            <pc:sldMk cId="2906491918" sldId="307"/>
            <ac:picMk id="23" creationId="{9440280A-98BE-7F0D-9FD8-F7868F81C269}"/>
          </ac:picMkLst>
        </pc:picChg>
      </pc:sldChg>
      <pc:sldChg chg="modSp mod modTransition">
        <pc:chgData name="Travis McKenzie" userId="a2e4d350c7417535" providerId="LiveId" clId="{059FBAF3-D2C7-483E-8A5E-E27C51BA585A}" dt="2025-04-24T05:15:01.256" v="41"/>
        <pc:sldMkLst>
          <pc:docMk/>
          <pc:sldMk cId="2202437675" sldId="312"/>
        </pc:sldMkLst>
        <pc:spChg chg="mod">
          <ac:chgData name="Travis McKenzie" userId="a2e4d350c7417535" providerId="LiveId" clId="{059FBAF3-D2C7-483E-8A5E-E27C51BA585A}" dt="2025-04-24T04:49:32.140" v="0" actId="1076"/>
          <ac:spMkLst>
            <pc:docMk/>
            <pc:sldMk cId="2202437675" sldId="312"/>
            <ac:spMk id="19" creationId="{0AF557E9-CA10-622D-96DE-D6225164C140}"/>
          </ac:spMkLst>
        </pc:spChg>
        <pc:spChg chg="mod">
          <ac:chgData name="Travis McKenzie" userId="a2e4d350c7417535" providerId="LiveId" clId="{059FBAF3-D2C7-483E-8A5E-E27C51BA585A}" dt="2025-04-24T04:59:09.736" v="33" actId="20577"/>
          <ac:spMkLst>
            <pc:docMk/>
            <pc:sldMk cId="2202437675" sldId="312"/>
            <ac:spMk id="23" creationId="{5F925A16-3E60-1BC7-BF67-A734217782E3}"/>
          </ac:spMkLst>
        </pc:spChg>
      </pc:sldChg>
      <pc:sldChg chg="modSp mod modTransition modAnim modNotesTx">
        <pc:chgData name="Travis McKenzie" userId="a2e4d350c7417535" providerId="LiveId" clId="{059FBAF3-D2C7-483E-8A5E-E27C51BA585A}" dt="2025-04-25T01:43:27.924" v="2234"/>
        <pc:sldMkLst>
          <pc:docMk/>
          <pc:sldMk cId="1131718056" sldId="314"/>
        </pc:sldMkLst>
        <pc:spChg chg="mod">
          <ac:chgData name="Travis McKenzie" userId="a2e4d350c7417535" providerId="LiveId" clId="{059FBAF3-D2C7-483E-8A5E-E27C51BA585A}" dt="2025-04-25T01:39:04.111" v="2211" actId="20577"/>
          <ac:spMkLst>
            <pc:docMk/>
            <pc:sldMk cId="1131718056" sldId="314"/>
            <ac:spMk id="10" creationId="{E4D61753-AF57-4E64-A00D-978A62F9DFB5}"/>
          </ac:spMkLst>
        </pc:spChg>
        <pc:spChg chg="mod">
          <ac:chgData name="Travis McKenzie" userId="a2e4d350c7417535" providerId="LiveId" clId="{059FBAF3-D2C7-483E-8A5E-E27C51BA585A}" dt="2025-04-24T04:57:44.264" v="8" actId="1076"/>
          <ac:spMkLst>
            <pc:docMk/>
            <pc:sldMk cId="1131718056" sldId="314"/>
            <ac:spMk id="25" creationId="{C94C8C4D-4A93-BEE4-FAEC-D168684E876D}"/>
          </ac:spMkLst>
        </pc:spChg>
      </pc:sldChg>
      <pc:sldChg chg="modSp mod modTransition modAnim modNotesTx">
        <pc:chgData name="Travis McKenzie" userId="a2e4d350c7417535" providerId="LiveId" clId="{059FBAF3-D2C7-483E-8A5E-E27C51BA585A}" dt="2025-04-25T01:39:47.395" v="2219" actId="20577"/>
        <pc:sldMkLst>
          <pc:docMk/>
          <pc:sldMk cId="2468595790" sldId="315"/>
        </pc:sldMkLst>
        <pc:spChg chg="mod">
          <ac:chgData name="Travis McKenzie" userId="a2e4d350c7417535" providerId="LiveId" clId="{059FBAF3-D2C7-483E-8A5E-E27C51BA585A}" dt="2025-04-24T04:57:19.783" v="7" actId="1076"/>
          <ac:spMkLst>
            <pc:docMk/>
            <pc:sldMk cId="2468595790" sldId="315"/>
            <ac:spMk id="28" creationId="{A7892FE2-7DAA-EE65-73CA-51C23386EDE8}"/>
          </ac:spMkLst>
        </pc:spChg>
      </pc:sldChg>
      <pc:sldChg chg="modSp mod modTransition modAnim">
        <pc:chgData name="Travis McKenzie" userId="a2e4d350c7417535" providerId="LiveId" clId="{059FBAF3-D2C7-483E-8A5E-E27C51BA585A}" dt="2025-04-25T00:44:48.860" v="437"/>
        <pc:sldMkLst>
          <pc:docMk/>
          <pc:sldMk cId="1941619646" sldId="317"/>
        </pc:sldMkLst>
        <pc:spChg chg="mod">
          <ac:chgData name="Travis McKenzie" userId="a2e4d350c7417535" providerId="LiveId" clId="{059FBAF3-D2C7-483E-8A5E-E27C51BA585A}" dt="2025-04-24T14:22:43.711" v="156" actId="1076"/>
          <ac:spMkLst>
            <pc:docMk/>
            <pc:sldMk cId="1941619646" sldId="317"/>
            <ac:spMk id="3" creationId="{3D55F2D4-C20E-BEBC-1CCF-4449B0456A7E}"/>
          </ac:spMkLst>
        </pc:spChg>
        <pc:spChg chg="mod">
          <ac:chgData name="Travis McKenzie" userId="a2e4d350c7417535" providerId="LiveId" clId="{059FBAF3-D2C7-483E-8A5E-E27C51BA585A}" dt="2025-04-24T04:55:42.344" v="3" actId="1076"/>
          <ac:spMkLst>
            <pc:docMk/>
            <pc:sldMk cId="1941619646" sldId="317"/>
            <ac:spMk id="29" creationId="{52390310-39F8-13D5-BA30-4DAC92F46604}"/>
          </ac:spMkLst>
        </pc:spChg>
      </pc:sldChg>
      <pc:sldChg chg="modSp mod modTransition modAnim">
        <pc:chgData name="Travis McKenzie" userId="a2e4d350c7417535" providerId="LiveId" clId="{059FBAF3-D2C7-483E-8A5E-E27C51BA585A}" dt="2025-04-25T01:39:26.820" v="2213"/>
        <pc:sldMkLst>
          <pc:docMk/>
          <pc:sldMk cId="3969996159" sldId="319"/>
        </pc:sldMkLst>
        <pc:graphicFrameChg chg="modGraphic">
          <ac:chgData name="Travis McKenzie" userId="a2e4d350c7417535" providerId="LiveId" clId="{059FBAF3-D2C7-483E-8A5E-E27C51BA585A}" dt="2025-04-24T17:17:40.837" v="373" actId="12385"/>
          <ac:graphicFrameMkLst>
            <pc:docMk/>
            <pc:sldMk cId="3969996159" sldId="319"/>
            <ac:graphicFrameMk id="10" creationId="{272B0844-8854-B7FB-C049-9255D2833B7B}"/>
          </ac:graphicFrameMkLst>
        </pc:graphicFrameChg>
      </pc:sldChg>
      <pc:sldChg chg="modTransition modAnim">
        <pc:chgData name="Travis McKenzie" userId="a2e4d350c7417535" providerId="LiveId" clId="{059FBAF3-D2C7-483E-8A5E-E27C51BA585A}" dt="2025-04-25T01:39:20.815" v="2212"/>
        <pc:sldMkLst>
          <pc:docMk/>
          <pc:sldMk cId="2498021601" sldId="321"/>
        </pc:sldMkLst>
      </pc:sldChg>
      <pc:sldChg chg="modSp mod modTransition modAnim modNotesTx">
        <pc:chgData name="Travis McKenzie" userId="a2e4d350c7417535" providerId="LiveId" clId="{059FBAF3-D2C7-483E-8A5E-E27C51BA585A}" dt="2025-04-25T01:41:58.363" v="2230"/>
        <pc:sldMkLst>
          <pc:docMk/>
          <pc:sldMk cId="3795690005" sldId="323"/>
        </pc:sldMkLst>
        <pc:spChg chg="mod">
          <ac:chgData name="Travis McKenzie" userId="a2e4d350c7417535" providerId="LiveId" clId="{059FBAF3-D2C7-483E-8A5E-E27C51BA585A}" dt="2025-04-24T14:29:39.660" v="282" actId="20577"/>
          <ac:spMkLst>
            <pc:docMk/>
            <pc:sldMk cId="3795690005" sldId="323"/>
            <ac:spMk id="2" creationId="{C9D3C598-8071-4F52-00B8-0F5F658545E1}"/>
          </ac:spMkLst>
        </pc:spChg>
        <pc:graphicFrameChg chg="mod">
          <ac:chgData name="Travis McKenzie" userId="a2e4d350c7417535" providerId="LiveId" clId="{059FBAF3-D2C7-483E-8A5E-E27C51BA585A}" dt="2025-04-24T14:30:30.422" v="302" actId="20577"/>
          <ac:graphicFrameMkLst>
            <pc:docMk/>
            <pc:sldMk cId="3795690005" sldId="323"/>
            <ac:graphicFrameMk id="7" creationId="{3C92B4F1-E438-1AD2-C168-72B93C020BA2}"/>
          </ac:graphicFrameMkLst>
        </pc:graphicFrameChg>
      </pc:sldChg>
      <pc:sldChg chg="addSp modSp mod modTransition modNotesTx">
        <pc:chgData name="Travis McKenzie" userId="a2e4d350c7417535" providerId="LiveId" clId="{059FBAF3-D2C7-483E-8A5E-E27C51BA585A}" dt="2025-04-25T01:23:56.065" v="1804" actId="20577"/>
        <pc:sldMkLst>
          <pc:docMk/>
          <pc:sldMk cId="4073404426" sldId="324"/>
        </pc:sldMkLst>
        <pc:spChg chg="mod">
          <ac:chgData name="Travis McKenzie" userId="a2e4d350c7417535" providerId="LiveId" clId="{059FBAF3-D2C7-483E-8A5E-E27C51BA585A}" dt="2025-04-24T04:56:29.164" v="4" actId="1076"/>
          <ac:spMkLst>
            <pc:docMk/>
            <pc:sldMk cId="4073404426" sldId="324"/>
            <ac:spMk id="17" creationId="{5735CF3D-7620-CA51-C6E6-ADE473FE3776}"/>
          </ac:spMkLst>
        </pc:spChg>
        <pc:graphicFrameChg chg="add mod">
          <ac:chgData name="Travis McKenzie" userId="a2e4d350c7417535" providerId="LiveId" clId="{059FBAF3-D2C7-483E-8A5E-E27C51BA585A}" dt="2025-04-24T05:05:15.446" v="38" actId="1076"/>
          <ac:graphicFrameMkLst>
            <pc:docMk/>
            <pc:sldMk cId="4073404426" sldId="324"/>
            <ac:graphicFrameMk id="2" creationId="{58CFBA37-9E5F-F271-CFF2-84A53411BF58}"/>
          </ac:graphicFrameMkLst>
        </pc:graphicFrameChg>
        <pc:picChg chg="ord">
          <ac:chgData name="Travis McKenzie" userId="a2e4d350c7417535" providerId="LiveId" clId="{059FBAF3-D2C7-483E-8A5E-E27C51BA585A}" dt="2025-04-24T05:05:24.192" v="39" actId="166"/>
          <ac:picMkLst>
            <pc:docMk/>
            <pc:sldMk cId="4073404426" sldId="324"/>
            <ac:picMk id="16" creationId="{6747F444-F4D9-916E-A018-2536632B4751}"/>
          </ac:picMkLst>
        </pc:picChg>
      </pc:sldChg>
      <pc:sldChg chg="modTransition">
        <pc:chgData name="Travis McKenzie" userId="a2e4d350c7417535" providerId="LiveId" clId="{059FBAF3-D2C7-483E-8A5E-E27C51BA585A}" dt="2025-04-24T05:15:01.256" v="41"/>
        <pc:sldMkLst>
          <pc:docMk/>
          <pc:sldMk cId="3872829290" sldId="325"/>
        </pc:sldMkLst>
      </pc:sldChg>
      <pc:sldChg chg="addSp modSp mod modTransition modNotesTx">
        <pc:chgData name="Travis McKenzie" userId="a2e4d350c7417535" providerId="LiveId" clId="{059FBAF3-D2C7-483E-8A5E-E27C51BA585A}" dt="2025-04-25T01:25:18.939" v="2175" actId="20577"/>
        <pc:sldMkLst>
          <pc:docMk/>
          <pc:sldMk cId="4127135059" sldId="326"/>
        </pc:sldMkLst>
        <pc:spChg chg="mod">
          <ac:chgData name="Travis McKenzie" userId="a2e4d350c7417535" providerId="LiveId" clId="{059FBAF3-D2C7-483E-8A5E-E27C51BA585A}" dt="2025-04-24T04:56:45.868" v="5" actId="1076"/>
          <ac:spMkLst>
            <pc:docMk/>
            <pc:sldMk cId="4127135059" sldId="326"/>
            <ac:spMk id="17" creationId="{5D115A2A-B130-F87B-8FB5-9FA85B58055E}"/>
          </ac:spMkLst>
        </pc:spChg>
        <pc:graphicFrameChg chg="add mod">
          <ac:chgData name="Travis McKenzie" userId="a2e4d350c7417535" providerId="LiveId" clId="{059FBAF3-D2C7-483E-8A5E-E27C51BA585A}" dt="2025-04-24T05:04:51.520" v="36" actId="1076"/>
          <ac:graphicFrameMkLst>
            <pc:docMk/>
            <pc:sldMk cId="4127135059" sldId="326"/>
            <ac:graphicFrameMk id="2" creationId="{920D520D-2B06-AEDC-5735-E7942C9E984F}"/>
          </ac:graphicFrameMkLst>
        </pc:graphicFrameChg>
        <pc:picChg chg="ord">
          <ac:chgData name="Travis McKenzie" userId="a2e4d350c7417535" providerId="LiveId" clId="{059FBAF3-D2C7-483E-8A5E-E27C51BA585A}" dt="2025-04-24T05:04:57.957" v="37" actId="166"/>
          <ac:picMkLst>
            <pc:docMk/>
            <pc:sldMk cId="4127135059" sldId="326"/>
            <ac:picMk id="16" creationId="{ACE5DA2A-2FAD-52B4-B51A-619F6F1ED61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6DD625-A6FD-450C-9FFF-EC73E618F9DD}" type="doc">
      <dgm:prSet loTypeId="urn:microsoft.com/office/officeart/2008/layout/PictureStrips" loCatId="list" qsTypeId="urn:microsoft.com/office/officeart/2005/8/quickstyle/simple2" qsCatId="simple" csTypeId="urn:microsoft.com/office/officeart/2005/8/colors/accent1_1" csCatId="accent1" phldr="1"/>
      <dgm:spPr/>
      <dgm:t>
        <a:bodyPr/>
        <a:lstStyle/>
        <a:p>
          <a:endParaRPr lang="en-US"/>
        </a:p>
      </dgm:t>
    </dgm:pt>
    <dgm:pt modelId="{1F94BDBD-D903-4EE3-82B1-A84ACFFF1F31}">
      <dgm:prSet phldrT="[Text]" custT="1"/>
      <dgm:spPr/>
      <dgm:t>
        <a:bodyPr/>
        <a:lstStyle/>
        <a:p>
          <a:pPr>
            <a:buClr>
              <a:srgbClr val="000000"/>
            </a:buClr>
            <a:buSzPts val="1500"/>
            <a:buFont typeface="Arial"/>
            <a:buNone/>
          </a:pPr>
          <a:r>
            <a:rPr lang="en-US" sz="1400" b="1" i="0" u="sng" strike="noStrike" cap="none" dirty="0">
              <a:solidFill>
                <a:srgbClr val="1E659A"/>
              </a:solidFill>
              <a:latin typeface="Sabon Next LT" panose="02000500000000000000" pitchFamily="2" charset="0"/>
              <a:ea typeface="Arial"/>
              <a:cs typeface="Sabon Next LT" panose="02000500000000000000" pitchFamily="2" charset="0"/>
              <a:sym typeface="Arial"/>
            </a:rPr>
            <a:t>Customer Impact</a:t>
          </a:r>
          <a:endParaRPr lang="en-US" sz="1400" dirty="0">
            <a:solidFill>
              <a:srgbClr val="1E659A"/>
            </a:solidFill>
            <a:latin typeface="Sabon Next LT" panose="02000500000000000000" pitchFamily="2" charset="0"/>
            <a:cs typeface="Sabon Next LT" panose="02000500000000000000" pitchFamily="2" charset="0"/>
          </a:endParaRPr>
        </a:p>
      </dgm:t>
    </dgm:pt>
    <dgm:pt modelId="{2A09EA46-4FB5-48FC-A94C-22D58BADFBAD}" type="parTrans" cxnId="{D3FEFB3D-775E-4F7B-8B9B-34F927AB809B}">
      <dgm:prSet/>
      <dgm:spPr/>
      <dgm:t>
        <a:bodyPr/>
        <a:lstStyle/>
        <a:p>
          <a:endParaRPr lang="en-US" sz="1050"/>
        </a:p>
      </dgm:t>
    </dgm:pt>
    <dgm:pt modelId="{BF0B2243-00E0-40FC-8B2B-0F4B1905F17E}" type="sibTrans" cxnId="{D3FEFB3D-775E-4F7B-8B9B-34F927AB809B}">
      <dgm:prSet/>
      <dgm:spPr/>
      <dgm:t>
        <a:bodyPr/>
        <a:lstStyle/>
        <a:p>
          <a:endParaRPr lang="en-US" sz="1050"/>
        </a:p>
      </dgm:t>
    </dgm:pt>
    <dgm:pt modelId="{37EA96AC-423B-4160-A068-EA72BEE78253}">
      <dgm:prSet phldrT="[Text]" custT="1"/>
      <dgm:spPr/>
      <dgm:t>
        <a:bodyPr/>
        <a:lstStyle/>
        <a:p>
          <a:pPr algn="l">
            <a:buClr>
              <a:srgbClr val="000000"/>
            </a:buClr>
            <a:buSzPts val="1500"/>
            <a:buFont typeface="Arial"/>
            <a:buNone/>
          </a:pPr>
          <a:r>
            <a:rPr lang="en-US" sz="1400" b="1" i="0" u="sng" strike="noStrike" cap="none" dirty="0">
              <a:solidFill>
                <a:srgbClr val="1E659A"/>
              </a:solidFill>
              <a:latin typeface="Sabon Next LT" panose="02000500000000000000" pitchFamily="2" charset="0"/>
              <a:ea typeface="Arial"/>
              <a:cs typeface="Sabon Next LT" panose="02000500000000000000" pitchFamily="2" charset="0"/>
              <a:sym typeface="Arial"/>
            </a:rPr>
            <a:t>Financial Impact</a:t>
          </a:r>
          <a:endParaRPr lang="en-US" sz="1400" dirty="0">
            <a:solidFill>
              <a:srgbClr val="1E659A"/>
            </a:solidFill>
            <a:latin typeface="Sabon Next LT" panose="02000500000000000000" pitchFamily="2" charset="0"/>
            <a:cs typeface="Sabon Next LT" panose="02000500000000000000" pitchFamily="2" charset="0"/>
          </a:endParaRPr>
        </a:p>
      </dgm:t>
    </dgm:pt>
    <dgm:pt modelId="{4928E7BD-2E3E-4EDA-A33A-B2DBEEA84189}" type="parTrans" cxnId="{48626BC1-ECAA-4E80-A181-CB188C1B0DDA}">
      <dgm:prSet/>
      <dgm:spPr/>
      <dgm:t>
        <a:bodyPr/>
        <a:lstStyle/>
        <a:p>
          <a:endParaRPr lang="en-US" sz="1050"/>
        </a:p>
      </dgm:t>
    </dgm:pt>
    <dgm:pt modelId="{B4FC5E63-4018-4EC7-9505-6CD0833F5CA9}" type="sibTrans" cxnId="{48626BC1-ECAA-4E80-A181-CB188C1B0DDA}">
      <dgm:prSet/>
      <dgm:spPr/>
      <dgm:t>
        <a:bodyPr/>
        <a:lstStyle/>
        <a:p>
          <a:endParaRPr lang="en-US" sz="1050"/>
        </a:p>
      </dgm:t>
    </dgm:pt>
    <dgm:pt modelId="{701C7D10-CB21-4018-858E-2C9E99D28706}">
      <dgm:prSet phldrT="[Text]" custT="1"/>
      <dgm:spPr/>
      <dgm:t>
        <a:bodyPr/>
        <a:lstStyle/>
        <a:p>
          <a:pPr>
            <a:buClr>
              <a:srgbClr val="000000"/>
            </a:buClr>
            <a:buSzPts val="1500"/>
            <a:buFont typeface="Arial"/>
            <a:buNone/>
          </a:pPr>
          <a:r>
            <a:rPr lang="en-US" sz="1400" b="1" i="0" u="sng" strike="noStrike" cap="none" dirty="0">
              <a:solidFill>
                <a:srgbClr val="1E659A"/>
              </a:solidFill>
              <a:latin typeface="Sabon Next LT" panose="02000500000000000000" pitchFamily="2" charset="0"/>
              <a:ea typeface="Arial"/>
              <a:cs typeface="Sabon Next LT" panose="02000500000000000000" pitchFamily="2" charset="0"/>
              <a:sym typeface="Arial"/>
            </a:rPr>
            <a:t>What’s Driving the Problem?</a:t>
          </a:r>
          <a:endParaRPr lang="en-US" sz="1400" dirty="0">
            <a:solidFill>
              <a:srgbClr val="1E659A"/>
            </a:solidFill>
            <a:latin typeface="Sabon Next LT" panose="02000500000000000000" pitchFamily="2" charset="0"/>
            <a:cs typeface="Sabon Next LT" panose="02000500000000000000" pitchFamily="2" charset="0"/>
          </a:endParaRPr>
        </a:p>
      </dgm:t>
    </dgm:pt>
    <dgm:pt modelId="{0C558F50-CB23-41F8-B1FB-2D02961BE578}" type="parTrans" cxnId="{681C419E-DE22-4942-A678-DAE6FAD6CBA6}">
      <dgm:prSet/>
      <dgm:spPr/>
      <dgm:t>
        <a:bodyPr/>
        <a:lstStyle/>
        <a:p>
          <a:endParaRPr lang="en-US" sz="1050"/>
        </a:p>
      </dgm:t>
    </dgm:pt>
    <dgm:pt modelId="{1B7530C6-C150-49C5-A4E4-7A91557BF034}" type="sibTrans" cxnId="{681C419E-DE22-4942-A678-DAE6FAD6CBA6}">
      <dgm:prSet/>
      <dgm:spPr/>
      <dgm:t>
        <a:bodyPr/>
        <a:lstStyle/>
        <a:p>
          <a:endParaRPr lang="en-US" sz="1050"/>
        </a:p>
      </dgm:t>
    </dgm:pt>
    <dgm:pt modelId="{06DB1C07-5723-40BB-AA04-C00EE95876A4}">
      <dgm:prSet custT="1"/>
      <dgm:spPr/>
      <dgm:t>
        <a:bodyPr/>
        <a:lstStyle/>
        <a:p>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2,100 backorders annually</a:t>
          </a:r>
        </a:p>
      </dgm:t>
    </dgm:pt>
    <dgm:pt modelId="{B5B18019-17C2-47D7-9165-9B079B27D25B}" type="parTrans" cxnId="{07D10B55-495B-4C64-A614-DC2541BA9CFE}">
      <dgm:prSet/>
      <dgm:spPr/>
      <dgm:t>
        <a:bodyPr/>
        <a:lstStyle/>
        <a:p>
          <a:endParaRPr lang="en-US" sz="1050"/>
        </a:p>
      </dgm:t>
    </dgm:pt>
    <dgm:pt modelId="{7CFF1001-980A-47A5-8252-0E9D0186306D}" type="sibTrans" cxnId="{07D10B55-495B-4C64-A614-DC2541BA9CFE}">
      <dgm:prSet/>
      <dgm:spPr/>
      <dgm:t>
        <a:bodyPr/>
        <a:lstStyle/>
        <a:p>
          <a:endParaRPr lang="en-US" sz="1050"/>
        </a:p>
      </dgm:t>
    </dgm:pt>
    <dgm:pt modelId="{2BEBFA10-BADB-4577-B755-7029A062B300}">
      <dgm:prSet custT="1"/>
      <dgm:spPr/>
      <dgm:t>
        <a:bodyPr/>
        <a:lstStyle/>
        <a:p>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17-day average fulfillment delay</a:t>
          </a:r>
        </a:p>
      </dgm:t>
    </dgm:pt>
    <dgm:pt modelId="{C738C1D2-A227-408D-9830-CCA034410CE0}" type="parTrans" cxnId="{9895D199-7802-48E1-85E2-42D54A62D7E0}">
      <dgm:prSet/>
      <dgm:spPr/>
      <dgm:t>
        <a:bodyPr/>
        <a:lstStyle/>
        <a:p>
          <a:endParaRPr lang="en-US" sz="1050"/>
        </a:p>
      </dgm:t>
    </dgm:pt>
    <dgm:pt modelId="{903A1157-199D-4DAB-8BDC-929A82D60D2C}" type="sibTrans" cxnId="{9895D199-7802-48E1-85E2-42D54A62D7E0}">
      <dgm:prSet/>
      <dgm:spPr/>
      <dgm:t>
        <a:bodyPr/>
        <a:lstStyle/>
        <a:p>
          <a:endParaRPr lang="en-US" sz="1050"/>
        </a:p>
      </dgm:t>
    </dgm:pt>
    <dgm:pt modelId="{165224C4-7288-4F68-95AC-F4D6CACA5B13}">
      <dgm:prSet custT="1"/>
      <dgm:spPr/>
      <dgm:t>
        <a:bodyPr/>
        <a:lstStyle/>
        <a:p>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41% of customer complaints = inventory-related</a:t>
          </a:r>
        </a:p>
      </dgm:t>
    </dgm:pt>
    <dgm:pt modelId="{94C09EA4-C087-4EA6-A0A8-1886774B8DE4}" type="parTrans" cxnId="{3FED9BE6-A197-44AB-9549-5F543EFD25E7}">
      <dgm:prSet/>
      <dgm:spPr/>
      <dgm:t>
        <a:bodyPr/>
        <a:lstStyle/>
        <a:p>
          <a:endParaRPr lang="en-US" sz="1050"/>
        </a:p>
      </dgm:t>
    </dgm:pt>
    <dgm:pt modelId="{98A98B9B-F3BA-4E19-AF58-89861B8EF22E}" type="sibTrans" cxnId="{3FED9BE6-A197-44AB-9549-5F543EFD25E7}">
      <dgm:prSet/>
      <dgm:spPr/>
      <dgm:t>
        <a:bodyPr/>
        <a:lstStyle/>
        <a:p>
          <a:endParaRPr lang="en-US" sz="1050"/>
        </a:p>
      </dgm:t>
    </dgm:pt>
    <dgm:pt modelId="{E7D43BB6-3E95-4A43-8DC9-D8EA35D4A081}">
      <dgm:prSet custT="1"/>
      <dgm:spPr/>
      <dgm:t>
        <a:bodyPr/>
        <a:lstStyle/>
        <a:p>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Legacy WMS</a:t>
          </a:r>
        </a:p>
      </dgm:t>
    </dgm:pt>
    <dgm:pt modelId="{3E3D10E7-DA65-4AC4-8B0A-03A569AF0925}" type="parTrans" cxnId="{BA7DC31F-5167-4B2F-8F5A-C382DA5DBFA2}">
      <dgm:prSet/>
      <dgm:spPr/>
      <dgm:t>
        <a:bodyPr/>
        <a:lstStyle/>
        <a:p>
          <a:endParaRPr lang="en-US" sz="1050"/>
        </a:p>
      </dgm:t>
    </dgm:pt>
    <dgm:pt modelId="{20CB2F4A-478C-4830-9286-2356743085B1}" type="sibTrans" cxnId="{BA7DC31F-5167-4B2F-8F5A-C382DA5DBFA2}">
      <dgm:prSet/>
      <dgm:spPr/>
      <dgm:t>
        <a:bodyPr/>
        <a:lstStyle/>
        <a:p>
          <a:endParaRPr lang="en-US" sz="1050"/>
        </a:p>
      </dgm:t>
    </dgm:pt>
    <dgm:pt modelId="{913E869E-5165-46AE-A468-26D09426369A}">
      <dgm:prSet custT="1"/>
      <dgm:spPr/>
      <dgm:t>
        <a:bodyPr/>
        <a:lstStyle/>
        <a:p>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Manual demand forecasting in Excel</a:t>
          </a:r>
        </a:p>
      </dgm:t>
    </dgm:pt>
    <dgm:pt modelId="{20396AB4-F884-454A-88AE-1B6BD9786B48}" type="parTrans" cxnId="{03570DCF-CB55-49C7-AF71-CB3E0A6E8D05}">
      <dgm:prSet/>
      <dgm:spPr/>
      <dgm:t>
        <a:bodyPr/>
        <a:lstStyle/>
        <a:p>
          <a:endParaRPr lang="en-US" sz="1050"/>
        </a:p>
      </dgm:t>
    </dgm:pt>
    <dgm:pt modelId="{67835283-F42D-4F1A-9C1E-7EC81E88C19C}" type="sibTrans" cxnId="{03570DCF-CB55-49C7-AF71-CB3E0A6E8D05}">
      <dgm:prSet/>
      <dgm:spPr/>
      <dgm:t>
        <a:bodyPr/>
        <a:lstStyle/>
        <a:p>
          <a:endParaRPr lang="en-US" sz="1050"/>
        </a:p>
      </dgm:t>
    </dgm:pt>
    <dgm:pt modelId="{2CEA9897-5A63-4193-8C0C-A9C0D07290BB}">
      <dgm:prSet custT="1"/>
      <dgm:spPr/>
      <dgm:t>
        <a:bodyPr/>
        <a:lstStyle/>
        <a:p>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No automated inventory control</a:t>
          </a:r>
        </a:p>
      </dgm:t>
    </dgm:pt>
    <dgm:pt modelId="{4BDFDA80-DCE8-433B-B432-3D891F8A0B8C}" type="parTrans" cxnId="{36C4C863-6855-4E37-AEB7-2B85FDCE9F84}">
      <dgm:prSet/>
      <dgm:spPr/>
      <dgm:t>
        <a:bodyPr/>
        <a:lstStyle/>
        <a:p>
          <a:endParaRPr lang="en-US" sz="1050"/>
        </a:p>
      </dgm:t>
    </dgm:pt>
    <dgm:pt modelId="{E8A9C7CE-A947-4EED-BFDB-794ED06FD936}" type="sibTrans" cxnId="{36C4C863-6855-4E37-AEB7-2B85FDCE9F84}">
      <dgm:prSet/>
      <dgm:spPr/>
      <dgm:t>
        <a:bodyPr/>
        <a:lstStyle/>
        <a:p>
          <a:endParaRPr lang="en-US" sz="1050"/>
        </a:p>
      </dgm:t>
    </dgm:pt>
    <dgm:pt modelId="{8461948C-FF41-47CE-AAEA-EC8F28A0F807}">
      <dgm:prSet custT="1"/>
      <dgm:spPr/>
      <dgm:t>
        <a:bodyPr/>
        <a:lstStyle/>
        <a:p>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Manual processing and oversight</a:t>
          </a:r>
        </a:p>
      </dgm:t>
    </dgm:pt>
    <dgm:pt modelId="{3DBEDD6E-4768-4619-AA49-29E6463E4EAD}" type="parTrans" cxnId="{46715D52-2E52-42DA-9643-160656D180C0}">
      <dgm:prSet/>
      <dgm:spPr/>
      <dgm:t>
        <a:bodyPr/>
        <a:lstStyle/>
        <a:p>
          <a:endParaRPr lang="en-US" sz="1050"/>
        </a:p>
      </dgm:t>
    </dgm:pt>
    <dgm:pt modelId="{58F8E214-94D3-4374-BC47-5A7517DEC9B2}" type="sibTrans" cxnId="{46715D52-2E52-42DA-9643-160656D180C0}">
      <dgm:prSet/>
      <dgm:spPr/>
      <dgm:t>
        <a:bodyPr/>
        <a:lstStyle/>
        <a:p>
          <a:endParaRPr lang="en-US" sz="1050"/>
        </a:p>
      </dgm:t>
    </dgm:pt>
    <dgm:pt modelId="{444688C5-BE92-422C-91D3-7BC691A3B69C}">
      <dgm:prSet custT="1"/>
      <dgm:spPr/>
      <dgm:t>
        <a:bodyPr/>
        <a:lstStyle/>
        <a:p>
          <a:pPr algn="l"/>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$2.1M annual cost of mismanagement</a:t>
          </a:r>
        </a:p>
      </dgm:t>
    </dgm:pt>
    <dgm:pt modelId="{0A4107CD-DBC4-41AC-871F-36956A564C03}" type="sibTrans" cxnId="{CB9ED20E-E44F-476F-8DDB-373F1B7227C3}">
      <dgm:prSet/>
      <dgm:spPr/>
      <dgm:t>
        <a:bodyPr/>
        <a:lstStyle/>
        <a:p>
          <a:endParaRPr lang="en-US" sz="1050"/>
        </a:p>
      </dgm:t>
    </dgm:pt>
    <dgm:pt modelId="{51FD66BD-D46F-477C-95B4-DF4F10C6F66E}" type="parTrans" cxnId="{CB9ED20E-E44F-476F-8DDB-373F1B7227C3}">
      <dgm:prSet/>
      <dgm:spPr/>
      <dgm:t>
        <a:bodyPr/>
        <a:lstStyle/>
        <a:p>
          <a:endParaRPr lang="en-US" sz="1050"/>
        </a:p>
      </dgm:t>
    </dgm:pt>
    <dgm:pt modelId="{A2133D5B-17D6-430D-8727-B08510FA5B1E}">
      <dgm:prSet custT="1"/>
      <dgm:spPr/>
      <dgm:t>
        <a:bodyPr/>
        <a:lstStyle/>
        <a:p>
          <a:pPr algn="l"/>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$850K in lost sales</a:t>
          </a:r>
        </a:p>
      </dgm:t>
    </dgm:pt>
    <dgm:pt modelId="{CBDBD9FC-9783-4EEA-9A4C-74193DA5305B}" type="parTrans" cxnId="{1CBEC2C7-9B4A-4066-91BE-6F41C69F69C3}">
      <dgm:prSet/>
      <dgm:spPr/>
      <dgm:t>
        <a:bodyPr/>
        <a:lstStyle/>
        <a:p>
          <a:endParaRPr lang="en-US"/>
        </a:p>
      </dgm:t>
    </dgm:pt>
    <dgm:pt modelId="{80654E3E-C3FA-4A2E-B407-2D9DA73B26E2}" type="sibTrans" cxnId="{1CBEC2C7-9B4A-4066-91BE-6F41C69F69C3}">
      <dgm:prSet/>
      <dgm:spPr/>
      <dgm:t>
        <a:bodyPr/>
        <a:lstStyle/>
        <a:p>
          <a:endParaRPr lang="en-US"/>
        </a:p>
      </dgm:t>
    </dgm:pt>
    <dgm:pt modelId="{55E16B12-08DC-48F0-9759-6C0F7DE48FDD}">
      <dgm:prSet custT="1"/>
      <dgm:spPr/>
      <dgm:t>
        <a:bodyPr/>
        <a:lstStyle/>
        <a:p>
          <a:pPr algn="l"/>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$425K in additional labor</a:t>
          </a:r>
        </a:p>
      </dgm:t>
    </dgm:pt>
    <dgm:pt modelId="{E0E89599-9102-4CC6-8DA8-3C009BDB514A}" type="parTrans" cxnId="{E0C9E7F0-1630-441C-B398-3BE5BEB016B5}">
      <dgm:prSet/>
      <dgm:spPr/>
      <dgm:t>
        <a:bodyPr/>
        <a:lstStyle/>
        <a:p>
          <a:endParaRPr lang="en-US"/>
        </a:p>
      </dgm:t>
    </dgm:pt>
    <dgm:pt modelId="{713F5A98-C988-4A84-97FB-C68B43EA97CF}" type="sibTrans" cxnId="{E0C9E7F0-1630-441C-B398-3BE5BEB016B5}">
      <dgm:prSet/>
      <dgm:spPr/>
      <dgm:t>
        <a:bodyPr/>
        <a:lstStyle/>
        <a:p>
          <a:endParaRPr lang="en-US"/>
        </a:p>
      </dgm:t>
    </dgm:pt>
    <dgm:pt modelId="{DA2D1C02-6415-48EA-99A2-AB19422D7DB8}">
      <dgm:prSet custT="1"/>
      <dgm:spPr/>
      <dgm:t>
        <a:bodyPr/>
        <a:lstStyle/>
        <a:p>
          <a:pPr algn="l"/>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$375K in expediated shipping</a:t>
          </a:r>
        </a:p>
      </dgm:t>
    </dgm:pt>
    <dgm:pt modelId="{B1028C88-3828-432B-BAA5-21E98D3D5690}" type="parTrans" cxnId="{AC8BD7B3-93BF-48AA-81B8-474D181BDBEE}">
      <dgm:prSet/>
      <dgm:spPr/>
      <dgm:t>
        <a:bodyPr/>
        <a:lstStyle/>
        <a:p>
          <a:endParaRPr lang="en-US"/>
        </a:p>
      </dgm:t>
    </dgm:pt>
    <dgm:pt modelId="{9E4A9A02-2D5D-4136-AF28-730A0335C036}" type="sibTrans" cxnId="{AC8BD7B3-93BF-48AA-81B8-474D181BDBEE}">
      <dgm:prSet/>
      <dgm:spPr/>
      <dgm:t>
        <a:bodyPr/>
        <a:lstStyle/>
        <a:p>
          <a:endParaRPr lang="en-US"/>
        </a:p>
      </dgm:t>
    </dgm:pt>
    <dgm:pt modelId="{49891BC0-AB80-40B5-A0CA-E42F9D0C8A23}">
      <dgm:prSet custT="1"/>
      <dgm:spPr/>
      <dgm:t>
        <a:bodyPr/>
        <a:lstStyle/>
        <a:p>
          <a:pPr algn="l"/>
          <a:r>
            <a:rPr lang="en-US" sz="1400" b="0" i="0" u="none" strike="noStrike" cap="none" dirty="0">
              <a:solidFill>
                <a:srgbClr val="1E659A"/>
              </a:solidFill>
              <a:latin typeface="Sabon Next LT" panose="02000500000000000000" pitchFamily="2" charset="0"/>
              <a:ea typeface="Arial"/>
              <a:cs typeface="Sabon Next LT" panose="02000500000000000000" pitchFamily="2" charset="0"/>
              <a:sym typeface="Arial"/>
            </a:rPr>
            <a:t>$450K in write-offs</a:t>
          </a:r>
        </a:p>
      </dgm:t>
    </dgm:pt>
    <dgm:pt modelId="{9A939356-6F45-43B7-8638-A5E494DE204F}" type="parTrans" cxnId="{5C7E51E0-B94B-463E-846A-0642B7D7DECE}">
      <dgm:prSet/>
      <dgm:spPr/>
      <dgm:t>
        <a:bodyPr/>
        <a:lstStyle/>
        <a:p>
          <a:endParaRPr lang="en-US"/>
        </a:p>
      </dgm:t>
    </dgm:pt>
    <dgm:pt modelId="{DD122700-B735-45CD-957D-A41D1B0E31D3}" type="sibTrans" cxnId="{5C7E51E0-B94B-463E-846A-0642B7D7DECE}">
      <dgm:prSet/>
      <dgm:spPr/>
      <dgm:t>
        <a:bodyPr/>
        <a:lstStyle/>
        <a:p>
          <a:endParaRPr lang="en-US"/>
        </a:p>
      </dgm:t>
    </dgm:pt>
    <dgm:pt modelId="{64FA5AA4-495A-4987-9F91-B25C84849C44}" type="pres">
      <dgm:prSet presAssocID="{C86DD625-A6FD-450C-9FFF-EC73E618F9DD}" presName="Name0" presStyleCnt="0">
        <dgm:presLayoutVars>
          <dgm:dir/>
          <dgm:resizeHandles val="exact"/>
        </dgm:presLayoutVars>
      </dgm:prSet>
      <dgm:spPr/>
    </dgm:pt>
    <dgm:pt modelId="{DDDF3F9C-CF39-49CA-9DE9-4B7CCDCFC60B}" type="pres">
      <dgm:prSet presAssocID="{1F94BDBD-D903-4EE3-82B1-A84ACFFF1F31}" presName="composite" presStyleCnt="0"/>
      <dgm:spPr/>
    </dgm:pt>
    <dgm:pt modelId="{72D5645E-FAF5-4484-9297-3C81F0EFD3DC}" type="pres">
      <dgm:prSet presAssocID="{1F94BDBD-D903-4EE3-82B1-A84ACFFF1F31}" presName="rect1" presStyleLbl="trAlignAcc1" presStyleIdx="0" presStyleCnt="3" custScaleY="137006">
        <dgm:presLayoutVars>
          <dgm:bulletEnabled val="1"/>
        </dgm:presLayoutVars>
      </dgm:prSet>
      <dgm:spPr/>
    </dgm:pt>
    <dgm:pt modelId="{4C975BED-FC96-41C6-B3E1-D51F422FE425}" type="pres">
      <dgm:prSet presAssocID="{1F94BDBD-D903-4EE3-82B1-A84ACFFF1F31}" presName="rect2" presStyleLbl="fgImgPlac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Customer review with solid fill"/>
        </a:ext>
      </dgm:extLst>
    </dgm:pt>
    <dgm:pt modelId="{EDA56D15-4AEE-4AD1-ABAC-329C8F79F21E}" type="pres">
      <dgm:prSet presAssocID="{BF0B2243-00E0-40FC-8B2B-0F4B1905F17E}" presName="sibTrans" presStyleCnt="0"/>
      <dgm:spPr/>
    </dgm:pt>
    <dgm:pt modelId="{FD94ED07-33E2-4650-8586-E370E2D8708D}" type="pres">
      <dgm:prSet presAssocID="{37EA96AC-423B-4160-A068-EA72BEE78253}" presName="composite" presStyleCnt="0"/>
      <dgm:spPr/>
    </dgm:pt>
    <dgm:pt modelId="{F30CFFD7-8065-4C91-95A2-3A899F4D5EBF}" type="pres">
      <dgm:prSet presAssocID="{37EA96AC-423B-4160-A068-EA72BEE78253}" presName="rect1" presStyleLbl="trAlignAcc1" presStyleIdx="1" presStyleCnt="3" custScaleX="100650" custScaleY="137500">
        <dgm:presLayoutVars>
          <dgm:bulletEnabled val="1"/>
        </dgm:presLayoutVars>
      </dgm:prSet>
      <dgm:spPr/>
    </dgm:pt>
    <dgm:pt modelId="{76481770-29E8-4BF2-BCDB-A4E5B7AA8ACF}" type="pres">
      <dgm:prSet presAssocID="{37EA96AC-423B-4160-A068-EA72BEE78253}" presName="rect2" presStyleLbl="fgImgPlac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dgm:spPr>
    </dgm:pt>
    <dgm:pt modelId="{F21E3409-E5AF-443C-9C8A-B612F4733BD7}" type="pres">
      <dgm:prSet presAssocID="{B4FC5E63-4018-4EC7-9505-6CD0833F5CA9}" presName="sibTrans" presStyleCnt="0"/>
      <dgm:spPr/>
    </dgm:pt>
    <dgm:pt modelId="{7F3A6CE9-D2FF-402D-87DC-6B8AEB95D260}" type="pres">
      <dgm:prSet presAssocID="{701C7D10-CB21-4018-858E-2C9E99D28706}" presName="composite" presStyleCnt="0"/>
      <dgm:spPr/>
    </dgm:pt>
    <dgm:pt modelId="{D2B78383-EE27-4D52-B7D0-CA2E646A86A1}" type="pres">
      <dgm:prSet presAssocID="{701C7D10-CB21-4018-858E-2C9E99D28706}" presName="rect1" presStyleLbl="trAlignAcc1" presStyleIdx="2" presStyleCnt="3" custScaleY="114690">
        <dgm:presLayoutVars>
          <dgm:bulletEnabled val="1"/>
        </dgm:presLayoutVars>
      </dgm:prSet>
      <dgm:spPr/>
    </dgm:pt>
    <dgm:pt modelId="{561700B0-250A-48F9-8161-BFA7CF38E7FF}" type="pres">
      <dgm:prSet presAssocID="{701C7D10-CB21-4018-858E-2C9E99D28706}" presName="rect2" presStyleLbl="fgImgPlac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dgm:spPr>
    </dgm:pt>
  </dgm:ptLst>
  <dgm:cxnLst>
    <dgm:cxn modelId="{CB9ED20E-E44F-476F-8DDB-373F1B7227C3}" srcId="{37EA96AC-423B-4160-A068-EA72BEE78253}" destId="{444688C5-BE92-422C-91D3-7BC691A3B69C}" srcOrd="0" destOrd="0" parTransId="{51FD66BD-D46F-477C-95B4-DF4F10C6F66E}" sibTransId="{0A4107CD-DBC4-41AC-871F-36956A564C03}"/>
    <dgm:cxn modelId="{CF553616-0466-4345-8F23-3B3FFDA927C3}" type="presOf" srcId="{55E16B12-08DC-48F0-9759-6C0F7DE48FDD}" destId="{F30CFFD7-8065-4C91-95A2-3A899F4D5EBF}" srcOrd="0" destOrd="3" presId="urn:microsoft.com/office/officeart/2008/layout/PictureStrips"/>
    <dgm:cxn modelId="{4E125B19-C441-4630-9F98-F987582CC7B1}" type="presOf" srcId="{444688C5-BE92-422C-91D3-7BC691A3B69C}" destId="{F30CFFD7-8065-4C91-95A2-3A899F4D5EBF}" srcOrd="0" destOrd="1" presId="urn:microsoft.com/office/officeart/2008/layout/PictureStrips"/>
    <dgm:cxn modelId="{C6A8EA1A-72F9-4208-958C-99558C1EE18F}" type="presOf" srcId="{06DB1C07-5723-40BB-AA04-C00EE95876A4}" destId="{72D5645E-FAF5-4484-9297-3C81F0EFD3DC}" srcOrd="0" destOrd="1" presId="urn:microsoft.com/office/officeart/2008/layout/PictureStrips"/>
    <dgm:cxn modelId="{BA7DC31F-5167-4B2F-8F5A-C382DA5DBFA2}" srcId="{701C7D10-CB21-4018-858E-2C9E99D28706}" destId="{E7D43BB6-3E95-4A43-8DC9-D8EA35D4A081}" srcOrd="0" destOrd="0" parTransId="{3E3D10E7-DA65-4AC4-8B0A-03A569AF0925}" sibTransId="{20CB2F4A-478C-4830-9286-2356743085B1}"/>
    <dgm:cxn modelId="{4BEFAD26-E5FB-46F4-9875-1303262AD38B}" type="presOf" srcId="{DA2D1C02-6415-48EA-99A2-AB19422D7DB8}" destId="{F30CFFD7-8065-4C91-95A2-3A899F4D5EBF}" srcOrd="0" destOrd="4" presId="urn:microsoft.com/office/officeart/2008/layout/PictureStrips"/>
    <dgm:cxn modelId="{CE533328-B7B6-445B-84D0-6DA7D940AE21}" type="presOf" srcId="{C86DD625-A6FD-450C-9FFF-EC73E618F9DD}" destId="{64FA5AA4-495A-4987-9F91-B25C84849C44}" srcOrd="0" destOrd="0" presId="urn:microsoft.com/office/officeart/2008/layout/PictureStrips"/>
    <dgm:cxn modelId="{B4946D2C-F3F7-4E20-9ACD-B093D208811E}" type="presOf" srcId="{A2133D5B-17D6-430D-8727-B08510FA5B1E}" destId="{F30CFFD7-8065-4C91-95A2-3A899F4D5EBF}" srcOrd="0" destOrd="2" presId="urn:microsoft.com/office/officeart/2008/layout/PictureStrips"/>
    <dgm:cxn modelId="{E5CC4E2C-4149-4D19-B09D-0C4D69E1646B}" type="presOf" srcId="{165224C4-7288-4F68-95AC-F4D6CACA5B13}" destId="{72D5645E-FAF5-4484-9297-3C81F0EFD3DC}" srcOrd="0" destOrd="3" presId="urn:microsoft.com/office/officeart/2008/layout/PictureStrips"/>
    <dgm:cxn modelId="{D3FEFB3D-775E-4F7B-8B9B-34F927AB809B}" srcId="{C86DD625-A6FD-450C-9FFF-EC73E618F9DD}" destId="{1F94BDBD-D903-4EE3-82B1-A84ACFFF1F31}" srcOrd="0" destOrd="0" parTransId="{2A09EA46-4FB5-48FC-A94C-22D58BADFBAD}" sibTransId="{BF0B2243-00E0-40FC-8B2B-0F4B1905F17E}"/>
    <dgm:cxn modelId="{36C4C863-6855-4E37-AEB7-2B85FDCE9F84}" srcId="{701C7D10-CB21-4018-858E-2C9E99D28706}" destId="{2CEA9897-5A63-4193-8C0C-A9C0D07290BB}" srcOrd="2" destOrd="0" parTransId="{4BDFDA80-DCE8-433B-B432-3D891F8A0B8C}" sibTransId="{E8A9C7CE-A947-4EED-BFDB-794ED06FD936}"/>
    <dgm:cxn modelId="{46715D52-2E52-42DA-9643-160656D180C0}" srcId="{701C7D10-CB21-4018-858E-2C9E99D28706}" destId="{8461948C-FF41-47CE-AAEA-EC8F28A0F807}" srcOrd="3" destOrd="0" parTransId="{3DBEDD6E-4768-4619-AA49-29E6463E4EAD}" sibTransId="{58F8E214-94D3-4374-BC47-5A7517DEC9B2}"/>
    <dgm:cxn modelId="{07D10B55-495B-4C64-A614-DC2541BA9CFE}" srcId="{1F94BDBD-D903-4EE3-82B1-A84ACFFF1F31}" destId="{06DB1C07-5723-40BB-AA04-C00EE95876A4}" srcOrd="0" destOrd="0" parTransId="{B5B18019-17C2-47D7-9165-9B079B27D25B}" sibTransId="{7CFF1001-980A-47A5-8252-0E9D0186306D}"/>
    <dgm:cxn modelId="{9E23835A-670B-4B81-88A5-F1B911446140}" type="presOf" srcId="{1F94BDBD-D903-4EE3-82B1-A84ACFFF1F31}" destId="{72D5645E-FAF5-4484-9297-3C81F0EFD3DC}" srcOrd="0" destOrd="0" presId="urn:microsoft.com/office/officeart/2008/layout/PictureStrips"/>
    <dgm:cxn modelId="{1F73C27A-739B-4DC6-960A-8EEEB2DA3C25}" type="presOf" srcId="{8461948C-FF41-47CE-AAEA-EC8F28A0F807}" destId="{D2B78383-EE27-4D52-B7D0-CA2E646A86A1}" srcOrd="0" destOrd="4" presId="urn:microsoft.com/office/officeart/2008/layout/PictureStrips"/>
    <dgm:cxn modelId="{D9691A8F-D9A3-4513-AEC1-FE30F553F645}" type="presOf" srcId="{37EA96AC-423B-4160-A068-EA72BEE78253}" destId="{F30CFFD7-8065-4C91-95A2-3A899F4D5EBF}" srcOrd="0" destOrd="0" presId="urn:microsoft.com/office/officeart/2008/layout/PictureStrips"/>
    <dgm:cxn modelId="{50779B95-FEE9-49FB-B73E-B79381A91A19}" type="presOf" srcId="{2CEA9897-5A63-4193-8C0C-A9C0D07290BB}" destId="{D2B78383-EE27-4D52-B7D0-CA2E646A86A1}" srcOrd="0" destOrd="3" presId="urn:microsoft.com/office/officeart/2008/layout/PictureStrips"/>
    <dgm:cxn modelId="{9895D199-7802-48E1-85E2-42D54A62D7E0}" srcId="{1F94BDBD-D903-4EE3-82B1-A84ACFFF1F31}" destId="{2BEBFA10-BADB-4577-B755-7029A062B300}" srcOrd="1" destOrd="0" parTransId="{C738C1D2-A227-408D-9830-CCA034410CE0}" sibTransId="{903A1157-199D-4DAB-8BDC-929A82D60D2C}"/>
    <dgm:cxn modelId="{1850479C-D6F7-451C-8512-3DD9C0B47D1A}" type="presOf" srcId="{701C7D10-CB21-4018-858E-2C9E99D28706}" destId="{D2B78383-EE27-4D52-B7D0-CA2E646A86A1}" srcOrd="0" destOrd="0" presId="urn:microsoft.com/office/officeart/2008/layout/PictureStrips"/>
    <dgm:cxn modelId="{681C419E-DE22-4942-A678-DAE6FAD6CBA6}" srcId="{C86DD625-A6FD-450C-9FFF-EC73E618F9DD}" destId="{701C7D10-CB21-4018-858E-2C9E99D28706}" srcOrd="2" destOrd="0" parTransId="{0C558F50-CB23-41F8-B1FB-2D02961BE578}" sibTransId="{1B7530C6-C150-49C5-A4E4-7A91557BF034}"/>
    <dgm:cxn modelId="{AC8BD7B3-93BF-48AA-81B8-474D181BDBEE}" srcId="{37EA96AC-423B-4160-A068-EA72BEE78253}" destId="{DA2D1C02-6415-48EA-99A2-AB19422D7DB8}" srcOrd="3" destOrd="0" parTransId="{B1028C88-3828-432B-BAA5-21E98D3D5690}" sibTransId="{9E4A9A02-2D5D-4136-AF28-730A0335C036}"/>
    <dgm:cxn modelId="{48626BC1-ECAA-4E80-A181-CB188C1B0DDA}" srcId="{C86DD625-A6FD-450C-9FFF-EC73E618F9DD}" destId="{37EA96AC-423B-4160-A068-EA72BEE78253}" srcOrd="1" destOrd="0" parTransId="{4928E7BD-2E3E-4EDA-A33A-B2DBEEA84189}" sibTransId="{B4FC5E63-4018-4EC7-9505-6CD0833F5CA9}"/>
    <dgm:cxn modelId="{1CBEC2C7-9B4A-4066-91BE-6F41C69F69C3}" srcId="{37EA96AC-423B-4160-A068-EA72BEE78253}" destId="{A2133D5B-17D6-430D-8727-B08510FA5B1E}" srcOrd="1" destOrd="0" parTransId="{CBDBD9FC-9783-4EEA-9A4C-74193DA5305B}" sibTransId="{80654E3E-C3FA-4A2E-B407-2D9DA73B26E2}"/>
    <dgm:cxn modelId="{03570DCF-CB55-49C7-AF71-CB3E0A6E8D05}" srcId="{701C7D10-CB21-4018-858E-2C9E99D28706}" destId="{913E869E-5165-46AE-A468-26D09426369A}" srcOrd="1" destOrd="0" parTransId="{20396AB4-F884-454A-88AE-1B6BD9786B48}" sibTransId="{67835283-F42D-4F1A-9C1E-7EC81E88C19C}"/>
    <dgm:cxn modelId="{F8CB25DB-9B5F-4249-84E7-70C778CFFA16}" type="presOf" srcId="{913E869E-5165-46AE-A468-26D09426369A}" destId="{D2B78383-EE27-4D52-B7D0-CA2E646A86A1}" srcOrd="0" destOrd="2" presId="urn:microsoft.com/office/officeart/2008/layout/PictureStrips"/>
    <dgm:cxn modelId="{5C7E51E0-B94B-463E-846A-0642B7D7DECE}" srcId="{37EA96AC-423B-4160-A068-EA72BEE78253}" destId="{49891BC0-AB80-40B5-A0CA-E42F9D0C8A23}" srcOrd="4" destOrd="0" parTransId="{9A939356-6F45-43B7-8638-A5E494DE204F}" sibTransId="{DD122700-B735-45CD-957D-A41D1B0E31D3}"/>
    <dgm:cxn modelId="{BA8D52E2-6347-4EAA-B3D5-C975ACD5BA52}" type="presOf" srcId="{49891BC0-AB80-40B5-A0CA-E42F9D0C8A23}" destId="{F30CFFD7-8065-4C91-95A2-3A899F4D5EBF}" srcOrd="0" destOrd="5" presId="urn:microsoft.com/office/officeart/2008/layout/PictureStrips"/>
    <dgm:cxn modelId="{3FED9BE6-A197-44AB-9549-5F543EFD25E7}" srcId="{1F94BDBD-D903-4EE3-82B1-A84ACFFF1F31}" destId="{165224C4-7288-4F68-95AC-F4D6CACA5B13}" srcOrd="2" destOrd="0" parTransId="{94C09EA4-C087-4EA6-A0A8-1886774B8DE4}" sibTransId="{98A98B9B-F3BA-4E19-AF58-89861B8EF22E}"/>
    <dgm:cxn modelId="{E0C9E7F0-1630-441C-B398-3BE5BEB016B5}" srcId="{37EA96AC-423B-4160-A068-EA72BEE78253}" destId="{55E16B12-08DC-48F0-9759-6C0F7DE48FDD}" srcOrd="2" destOrd="0" parTransId="{E0E89599-9102-4CC6-8DA8-3C009BDB514A}" sibTransId="{713F5A98-C988-4A84-97FB-C68B43EA97CF}"/>
    <dgm:cxn modelId="{1D1740F4-898F-487B-8903-02C5B479CA31}" type="presOf" srcId="{2BEBFA10-BADB-4577-B755-7029A062B300}" destId="{72D5645E-FAF5-4484-9297-3C81F0EFD3DC}" srcOrd="0" destOrd="2" presId="urn:microsoft.com/office/officeart/2008/layout/PictureStrips"/>
    <dgm:cxn modelId="{FEA1B9FE-E66B-4A0B-9B9A-3727B52B59AB}" type="presOf" srcId="{E7D43BB6-3E95-4A43-8DC9-D8EA35D4A081}" destId="{D2B78383-EE27-4D52-B7D0-CA2E646A86A1}" srcOrd="0" destOrd="1" presId="urn:microsoft.com/office/officeart/2008/layout/PictureStrips"/>
    <dgm:cxn modelId="{6B047B98-1B08-4DEC-87A0-54B9D3697A27}" type="presParOf" srcId="{64FA5AA4-495A-4987-9F91-B25C84849C44}" destId="{DDDF3F9C-CF39-49CA-9DE9-4B7CCDCFC60B}" srcOrd="0" destOrd="0" presId="urn:microsoft.com/office/officeart/2008/layout/PictureStrips"/>
    <dgm:cxn modelId="{D82EFBCF-F1E6-4BAB-9228-3408A71D3D5E}" type="presParOf" srcId="{DDDF3F9C-CF39-49CA-9DE9-4B7CCDCFC60B}" destId="{72D5645E-FAF5-4484-9297-3C81F0EFD3DC}" srcOrd="0" destOrd="0" presId="urn:microsoft.com/office/officeart/2008/layout/PictureStrips"/>
    <dgm:cxn modelId="{EE8DD160-5D41-4A1E-B1E5-A89BC32CB95C}" type="presParOf" srcId="{DDDF3F9C-CF39-49CA-9DE9-4B7CCDCFC60B}" destId="{4C975BED-FC96-41C6-B3E1-D51F422FE425}" srcOrd="1" destOrd="0" presId="urn:microsoft.com/office/officeart/2008/layout/PictureStrips"/>
    <dgm:cxn modelId="{E19E9E33-28AA-4367-9787-AD4521D5CDB5}" type="presParOf" srcId="{64FA5AA4-495A-4987-9F91-B25C84849C44}" destId="{EDA56D15-4AEE-4AD1-ABAC-329C8F79F21E}" srcOrd="1" destOrd="0" presId="urn:microsoft.com/office/officeart/2008/layout/PictureStrips"/>
    <dgm:cxn modelId="{D09183E8-CC9A-4D93-9AEE-554BBE14A59F}" type="presParOf" srcId="{64FA5AA4-495A-4987-9F91-B25C84849C44}" destId="{FD94ED07-33E2-4650-8586-E370E2D8708D}" srcOrd="2" destOrd="0" presId="urn:microsoft.com/office/officeart/2008/layout/PictureStrips"/>
    <dgm:cxn modelId="{6200F609-111E-45F3-A65D-CB263A9F935F}" type="presParOf" srcId="{FD94ED07-33E2-4650-8586-E370E2D8708D}" destId="{F30CFFD7-8065-4C91-95A2-3A899F4D5EBF}" srcOrd="0" destOrd="0" presId="urn:microsoft.com/office/officeart/2008/layout/PictureStrips"/>
    <dgm:cxn modelId="{DDF524A8-BC6D-4287-BDA8-ED65CB0DE0FD}" type="presParOf" srcId="{FD94ED07-33E2-4650-8586-E370E2D8708D}" destId="{76481770-29E8-4BF2-BCDB-A4E5B7AA8ACF}" srcOrd="1" destOrd="0" presId="urn:microsoft.com/office/officeart/2008/layout/PictureStrips"/>
    <dgm:cxn modelId="{C6620A14-1191-4ED6-A22C-F02FBCE3AB8D}" type="presParOf" srcId="{64FA5AA4-495A-4987-9F91-B25C84849C44}" destId="{F21E3409-E5AF-443C-9C8A-B612F4733BD7}" srcOrd="3" destOrd="0" presId="urn:microsoft.com/office/officeart/2008/layout/PictureStrips"/>
    <dgm:cxn modelId="{3200982C-49C4-4F9B-9C34-8EB287285A4E}" type="presParOf" srcId="{64FA5AA4-495A-4987-9F91-B25C84849C44}" destId="{7F3A6CE9-D2FF-402D-87DC-6B8AEB95D260}" srcOrd="4" destOrd="0" presId="urn:microsoft.com/office/officeart/2008/layout/PictureStrips"/>
    <dgm:cxn modelId="{D83478E9-D61F-4AD6-A8EE-AC16E8F6A5C5}" type="presParOf" srcId="{7F3A6CE9-D2FF-402D-87DC-6B8AEB95D260}" destId="{D2B78383-EE27-4D52-B7D0-CA2E646A86A1}" srcOrd="0" destOrd="0" presId="urn:microsoft.com/office/officeart/2008/layout/PictureStrips"/>
    <dgm:cxn modelId="{C67C256C-7C69-4BAD-880D-AEB92479E6E8}" type="presParOf" srcId="{7F3A6CE9-D2FF-402D-87DC-6B8AEB95D260}" destId="{561700B0-250A-48F9-8161-BFA7CF38E7FF}"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5880DB-FC7B-4A64-A2A3-723A889AFF58}" type="doc">
      <dgm:prSet loTypeId="urn:microsoft.com/office/officeart/2005/8/layout/chevron1" loCatId="process" qsTypeId="urn:microsoft.com/office/officeart/2005/8/quickstyle/simple1" qsCatId="simple" csTypeId="urn:microsoft.com/office/officeart/2005/8/colors/accent2_3" csCatId="accent2" phldr="1"/>
      <dgm:spPr/>
      <dgm:t>
        <a:bodyPr/>
        <a:lstStyle/>
        <a:p>
          <a:endParaRPr lang="en-US"/>
        </a:p>
      </dgm:t>
    </dgm:pt>
    <dgm:pt modelId="{63A0826F-2F3D-493C-B75E-61DD5C679CDB}">
      <dgm:prSet phldrT="[Text]" custT="1"/>
      <dgm:spPr/>
      <dgm:t>
        <a:bodyPr/>
        <a:lstStyle/>
        <a:p>
          <a:r>
            <a:rPr lang="en-US" sz="1200" dirty="0">
              <a:latin typeface="Sabon Next LT" panose="02000500000000000000" pitchFamily="2" charset="0"/>
              <a:cs typeface="Sabon Next LT" panose="02000500000000000000" pitchFamily="2" charset="0"/>
            </a:rPr>
            <a:t>Customer &amp; Sales Activity</a:t>
          </a:r>
        </a:p>
      </dgm:t>
    </dgm:pt>
    <dgm:pt modelId="{384D9ECC-4059-4D8C-BF44-7E91CD0AE5BC}" type="parTrans" cxnId="{2C2A719F-1D1C-4D78-B3FD-31FE71CC783F}">
      <dgm:prSet/>
      <dgm:spPr/>
      <dgm:t>
        <a:bodyPr/>
        <a:lstStyle/>
        <a:p>
          <a:endParaRPr lang="en-US" sz="1200"/>
        </a:p>
      </dgm:t>
    </dgm:pt>
    <dgm:pt modelId="{AA84B297-0309-4C93-857D-1AE4B41596BA}" type="sibTrans" cxnId="{2C2A719F-1D1C-4D78-B3FD-31FE71CC783F}">
      <dgm:prSet/>
      <dgm:spPr/>
      <dgm:t>
        <a:bodyPr/>
        <a:lstStyle/>
        <a:p>
          <a:endParaRPr lang="en-US" sz="1200"/>
        </a:p>
      </dgm:t>
    </dgm:pt>
    <dgm:pt modelId="{CD0CFB25-5FB4-474B-A18A-D5B1A0A8C906}">
      <dgm:prSet phldrT="[Text]" custT="1"/>
      <dgm:spPr/>
      <dgm:t>
        <a:bodyPr/>
        <a:lstStyle/>
        <a:p>
          <a:r>
            <a:rPr lang="en-US" sz="1200" dirty="0">
              <a:latin typeface="Sabon Next LT" panose="02000500000000000000" pitchFamily="2" charset="0"/>
              <a:cs typeface="Sabon Next LT" panose="02000500000000000000" pitchFamily="2" charset="0"/>
            </a:rPr>
            <a:t>Data Loaded - MS Fabric Lakehouse</a:t>
          </a:r>
        </a:p>
      </dgm:t>
    </dgm:pt>
    <dgm:pt modelId="{D8BBAD18-C293-493A-ABFF-5AD24A27E3CF}" type="parTrans" cxnId="{99488A2F-7EF8-49F7-BCB9-36CE00EE0090}">
      <dgm:prSet/>
      <dgm:spPr/>
      <dgm:t>
        <a:bodyPr/>
        <a:lstStyle/>
        <a:p>
          <a:endParaRPr lang="en-US" sz="1200"/>
        </a:p>
      </dgm:t>
    </dgm:pt>
    <dgm:pt modelId="{B019597D-C351-4CB5-9D5A-9AE48F3CDF2C}" type="sibTrans" cxnId="{99488A2F-7EF8-49F7-BCB9-36CE00EE0090}">
      <dgm:prSet/>
      <dgm:spPr/>
      <dgm:t>
        <a:bodyPr/>
        <a:lstStyle/>
        <a:p>
          <a:endParaRPr lang="en-US" sz="1200"/>
        </a:p>
      </dgm:t>
    </dgm:pt>
    <dgm:pt modelId="{33CA237E-AD96-42E1-9513-919AED67EAD5}">
      <dgm:prSet phldrT="[Text]" custT="1"/>
      <dgm:spPr/>
      <dgm:t>
        <a:bodyPr/>
        <a:lstStyle/>
        <a:p>
          <a:r>
            <a:rPr lang="en-US" sz="1200">
              <a:latin typeface="Sabon Next LT" panose="02000500000000000000" pitchFamily="2" charset="0"/>
              <a:cs typeface="Sabon Next LT" panose="02000500000000000000" pitchFamily="2" charset="0"/>
            </a:rPr>
            <a:t>Data from ERP, CRM &amp; suppliers is extracted via Azure Data Factory</a:t>
          </a:r>
          <a:endParaRPr lang="en-US" sz="1200" dirty="0">
            <a:latin typeface="Sabon Next LT" panose="02000500000000000000" pitchFamily="2" charset="0"/>
            <a:cs typeface="Sabon Next LT" panose="02000500000000000000" pitchFamily="2" charset="0"/>
          </a:endParaRPr>
        </a:p>
      </dgm:t>
    </dgm:pt>
    <dgm:pt modelId="{C6FD1FBA-EEB5-4B07-B8AC-35BF189EBAE1}" type="parTrans" cxnId="{BD03807C-4B56-4A8C-B3D3-86B2962BFFD4}">
      <dgm:prSet/>
      <dgm:spPr/>
      <dgm:t>
        <a:bodyPr/>
        <a:lstStyle/>
        <a:p>
          <a:endParaRPr lang="en-US" sz="1200"/>
        </a:p>
      </dgm:t>
    </dgm:pt>
    <dgm:pt modelId="{273120E2-899C-415E-ACA8-CD1D4C4DC52A}" type="sibTrans" cxnId="{BD03807C-4B56-4A8C-B3D3-86B2962BFFD4}">
      <dgm:prSet/>
      <dgm:spPr/>
      <dgm:t>
        <a:bodyPr/>
        <a:lstStyle/>
        <a:p>
          <a:endParaRPr lang="en-US" sz="1200"/>
        </a:p>
      </dgm:t>
    </dgm:pt>
    <dgm:pt modelId="{4A51EDD4-5280-4F16-8F8C-E3BBA0D0469E}">
      <dgm:prSet phldrT="[Text]" custT="1"/>
      <dgm:spPr/>
      <dgm:t>
        <a:bodyPr/>
        <a:lstStyle/>
        <a:p>
          <a:r>
            <a:rPr lang="en-US" sz="1200" dirty="0">
              <a:latin typeface="Sabon Next LT" panose="02000500000000000000" pitchFamily="2" charset="0"/>
              <a:cs typeface="Sabon Next LT" panose="02000500000000000000" pitchFamily="2" charset="0"/>
            </a:rPr>
            <a:t>Data Transformed</a:t>
          </a:r>
        </a:p>
      </dgm:t>
    </dgm:pt>
    <dgm:pt modelId="{FF5C7D47-EF94-4014-812A-BA23F6F41608}" type="parTrans" cxnId="{354CD0C7-C688-486C-9737-C10ED1A4DEE9}">
      <dgm:prSet/>
      <dgm:spPr/>
      <dgm:t>
        <a:bodyPr/>
        <a:lstStyle/>
        <a:p>
          <a:endParaRPr lang="en-US" sz="1200"/>
        </a:p>
      </dgm:t>
    </dgm:pt>
    <dgm:pt modelId="{4116DDEA-E284-4EB1-A1C4-966757E37243}" type="sibTrans" cxnId="{354CD0C7-C688-486C-9737-C10ED1A4DEE9}">
      <dgm:prSet/>
      <dgm:spPr/>
      <dgm:t>
        <a:bodyPr/>
        <a:lstStyle/>
        <a:p>
          <a:endParaRPr lang="en-US" sz="1200"/>
        </a:p>
      </dgm:t>
    </dgm:pt>
    <dgm:pt modelId="{97E52DFC-6E04-47AC-9011-23D43722F5A7}">
      <dgm:prSet phldrT="[Text]" custT="1"/>
      <dgm:spPr/>
      <dgm:t>
        <a:bodyPr/>
        <a:lstStyle/>
        <a:p>
          <a:r>
            <a:rPr lang="en-US" sz="1200">
              <a:latin typeface="Sabon Next LT" panose="02000500000000000000" pitchFamily="2" charset="0"/>
              <a:cs typeface="Sabon Next LT" panose="02000500000000000000" pitchFamily="2" charset="0"/>
            </a:rPr>
            <a:t>ERP captures sales, returns and inventory impact</a:t>
          </a:r>
          <a:endParaRPr lang="en-US" sz="1200" dirty="0">
            <a:latin typeface="Sabon Next LT" panose="02000500000000000000" pitchFamily="2" charset="0"/>
            <a:cs typeface="Sabon Next LT" panose="02000500000000000000" pitchFamily="2" charset="0"/>
          </a:endParaRPr>
        </a:p>
      </dgm:t>
    </dgm:pt>
    <dgm:pt modelId="{289A124C-B768-4CF8-B0B5-4B274FF88A06}" type="parTrans" cxnId="{542585FC-BDD7-4F74-9F75-F9A953A38A9A}">
      <dgm:prSet/>
      <dgm:spPr/>
      <dgm:t>
        <a:bodyPr/>
        <a:lstStyle/>
        <a:p>
          <a:endParaRPr lang="en-US" sz="1200"/>
        </a:p>
      </dgm:t>
    </dgm:pt>
    <dgm:pt modelId="{EC76C158-E4B6-4934-9136-43B467D67C23}" type="sibTrans" cxnId="{542585FC-BDD7-4F74-9F75-F9A953A38A9A}">
      <dgm:prSet/>
      <dgm:spPr/>
      <dgm:t>
        <a:bodyPr/>
        <a:lstStyle/>
        <a:p>
          <a:endParaRPr lang="en-US" sz="1200"/>
        </a:p>
      </dgm:t>
    </dgm:pt>
    <dgm:pt modelId="{480EE2AB-3534-4F25-8A20-68C078A7E811}">
      <dgm:prSet phldrT="[Text]" custT="1"/>
      <dgm:spPr/>
      <dgm:t>
        <a:bodyPr/>
        <a:lstStyle/>
        <a:p>
          <a:r>
            <a:rPr lang="en-US" sz="1200">
              <a:latin typeface="Sabon Next LT" panose="02000500000000000000" pitchFamily="2" charset="0"/>
              <a:cs typeface="Sabon Next LT" panose="02000500000000000000" pitchFamily="2" charset="0"/>
            </a:rPr>
            <a:t>Stored in Raw Data Layer</a:t>
          </a:r>
          <a:endParaRPr lang="en-US" sz="1200" dirty="0">
            <a:latin typeface="Sabon Next LT" panose="02000500000000000000" pitchFamily="2" charset="0"/>
            <a:cs typeface="Sabon Next LT" panose="02000500000000000000" pitchFamily="2" charset="0"/>
          </a:endParaRPr>
        </a:p>
      </dgm:t>
    </dgm:pt>
    <dgm:pt modelId="{AB968E85-D587-43D0-880E-38EB1675ED3D}" type="parTrans" cxnId="{E823196E-6DAF-4691-BA2A-7B6919630225}">
      <dgm:prSet/>
      <dgm:spPr/>
      <dgm:t>
        <a:bodyPr/>
        <a:lstStyle/>
        <a:p>
          <a:endParaRPr lang="en-US" sz="1200"/>
        </a:p>
      </dgm:t>
    </dgm:pt>
    <dgm:pt modelId="{8F8F2A68-1CB8-4B1B-B8CC-55E1CA5E8A87}" type="sibTrans" cxnId="{E823196E-6DAF-4691-BA2A-7B6919630225}">
      <dgm:prSet/>
      <dgm:spPr/>
      <dgm:t>
        <a:bodyPr/>
        <a:lstStyle/>
        <a:p>
          <a:endParaRPr lang="en-US" sz="1200"/>
        </a:p>
      </dgm:t>
    </dgm:pt>
    <dgm:pt modelId="{3BF53CB8-23D3-4FC2-9BD5-DC1B174E4047}">
      <dgm:prSet phldrT="[Text]" custT="1"/>
      <dgm:spPr/>
      <dgm:t>
        <a:bodyPr/>
        <a:lstStyle/>
        <a:p>
          <a:r>
            <a:rPr lang="en-US" sz="1200" b="0">
              <a:latin typeface="Sabon Next LT" panose="02000500000000000000" pitchFamily="2" charset="0"/>
              <a:cs typeface="Sabon Next LT" panose="02000500000000000000" pitchFamily="2" charset="0"/>
            </a:rPr>
            <a:t>Structured into Aggregated Layer for modeling</a:t>
          </a:r>
          <a:endParaRPr lang="en-US" sz="1200" b="0" dirty="0">
            <a:latin typeface="Sabon Next LT" panose="02000500000000000000" pitchFamily="2" charset="0"/>
            <a:cs typeface="Sabon Next LT" panose="02000500000000000000" pitchFamily="2" charset="0"/>
          </a:endParaRPr>
        </a:p>
      </dgm:t>
    </dgm:pt>
    <dgm:pt modelId="{0B4239B7-5D9B-4D25-918E-1BAA1E2CA73A}" type="parTrans" cxnId="{AD4241B2-256C-4789-974D-F6797E31DE7D}">
      <dgm:prSet/>
      <dgm:spPr/>
      <dgm:t>
        <a:bodyPr/>
        <a:lstStyle/>
        <a:p>
          <a:endParaRPr lang="en-US" sz="1200"/>
        </a:p>
      </dgm:t>
    </dgm:pt>
    <dgm:pt modelId="{B45984DF-2392-40EC-9FF1-ADABACB9B128}" type="sibTrans" cxnId="{AD4241B2-256C-4789-974D-F6797E31DE7D}">
      <dgm:prSet/>
      <dgm:spPr/>
      <dgm:t>
        <a:bodyPr/>
        <a:lstStyle/>
        <a:p>
          <a:endParaRPr lang="en-US" sz="1200"/>
        </a:p>
      </dgm:t>
    </dgm:pt>
    <dgm:pt modelId="{A0933514-96E5-40E3-8AD2-C7BE1D996D33}">
      <dgm:prSet phldrT="[Text]" custT="1"/>
      <dgm:spPr/>
      <dgm:t>
        <a:bodyPr/>
        <a:lstStyle/>
        <a:p>
          <a:r>
            <a:rPr lang="en-US" sz="1200" dirty="0">
              <a:latin typeface="Sabon Next LT" panose="02000500000000000000" pitchFamily="2" charset="0"/>
              <a:cs typeface="Sabon Next LT" panose="02000500000000000000" pitchFamily="2" charset="0"/>
            </a:rPr>
            <a:t>Predictive Models &amp; Analytics</a:t>
          </a:r>
        </a:p>
      </dgm:t>
    </dgm:pt>
    <dgm:pt modelId="{4AAE6E32-D8DC-4064-BC26-8D5618CC01C9}" type="parTrans" cxnId="{4DAE5D79-F847-4BA6-AA77-548378CB2A5A}">
      <dgm:prSet/>
      <dgm:spPr/>
      <dgm:t>
        <a:bodyPr/>
        <a:lstStyle/>
        <a:p>
          <a:endParaRPr lang="en-US" sz="1200"/>
        </a:p>
      </dgm:t>
    </dgm:pt>
    <dgm:pt modelId="{12E1D62B-7E5C-47E8-915E-B4EFC12475C4}" type="sibTrans" cxnId="{4DAE5D79-F847-4BA6-AA77-548378CB2A5A}">
      <dgm:prSet/>
      <dgm:spPr/>
      <dgm:t>
        <a:bodyPr/>
        <a:lstStyle/>
        <a:p>
          <a:endParaRPr lang="en-US" sz="1200"/>
        </a:p>
      </dgm:t>
    </dgm:pt>
    <dgm:pt modelId="{0D09BA0F-93BE-4D33-9364-84544B24E605}">
      <dgm:prSet phldrT="[Text]" custT="1"/>
      <dgm:spPr/>
      <dgm:t>
        <a:bodyPr/>
        <a:lstStyle/>
        <a:p>
          <a:r>
            <a:rPr lang="en-US" sz="1200" dirty="0">
              <a:latin typeface="Sabon Next LT" panose="02000500000000000000" pitchFamily="2" charset="0"/>
              <a:cs typeface="Sabon Next LT" panose="02000500000000000000" pitchFamily="2" charset="0"/>
            </a:rPr>
            <a:t>Dashboards</a:t>
          </a:r>
        </a:p>
      </dgm:t>
    </dgm:pt>
    <dgm:pt modelId="{67AECC2D-A20C-4777-AC63-8342279DEE8D}" type="parTrans" cxnId="{87B178E0-B221-45CB-9C60-29AE18AD863D}">
      <dgm:prSet/>
      <dgm:spPr/>
      <dgm:t>
        <a:bodyPr/>
        <a:lstStyle/>
        <a:p>
          <a:endParaRPr lang="en-US" sz="1200"/>
        </a:p>
      </dgm:t>
    </dgm:pt>
    <dgm:pt modelId="{F9855011-05EC-447D-8895-E58C7F0C4AFB}" type="sibTrans" cxnId="{87B178E0-B221-45CB-9C60-29AE18AD863D}">
      <dgm:prSet/>
      <dgm:spPr/>
      <dgm:t>
        <a:bodyPr/>
        <a:lstStyle/>
        <a:p>
          <a:endParaRPr lang="en-US" sz="1200"/>
        </a:p>
      </dgm:t>
    </dgm:pt>
    <dgm:pt modelId="{8C048EAF-D32F-4CFD-AC91-95BED73EF78C}">
      <dgm:prSet phldrT="[Text]" custT="1"/>
      <dgm:spPr/>
      <dgm:t>
        <a:bodyPr/>
        <a:lstStyle/>
        <a:p>
          <a:r>
            <a:rPr lang="en-US" sz="1200">
              <a:latin typeface="Sabon Next LT" panose="02000500000000000000" pitchFamily="2" charset="0"/>
              <a:cs typeface="Sabon Next LT" panose="02000500000000000000" pitchFamily="2" charset="0"/>
            </a:rPr>
            <a:t>Demand Forecasting</a:t>
          </a:r>
          <a:endParaRPr lang="en-US" sz="1200" dirty="0">
            <a:latin typeface="Sabon Next LT" panose="02000500000000000000" pitchFamily="2" charset="0"/>
            <a:cs typeface="Sabon Next LT" panose="02000500000000000000" pitchFamily="2" charset="0"/>
          </a:endParaRPr>
        </a:p>
      </dgm:t>
    </dgm:pt>
    <dgm:pt modelId="{BB56A8A1-28C3-4338-839F-03D74617F3E2}" type="parTrans" cxnId="{3F1B20D7-E967-4784-B02C-EB4E9D22A774}">
      <dgm:prSet/>
      <dgm:spPr/>
      <dgm:t>
        <a:bodyPr/>
        <a:lstStyle/>
        <a:p>
          <a:endParaRPr lang="en-US" sz="1200"/>
        </a:p>
      </dgm:t>
    </dgm:pt>
    <dgm:pt modelId="{263F4309-63F5-49D0-B4AC-E896191FA62A}" type="sibTrans" cxnId="{3F1B20D7-E967-4784-B02C-EB4E9D22A774}">
      <dgm:prSet/>
      <dgm:spPr/>
      <dgm:t>
        <a:bodyPr/>
        <a:lstStyle/>
        <a:p>
          <a:endParaRPr lang="en-US" sz="1200"/>
        </a:p>
      </dgm:t>
    </dgm:pt>
    <dgm:pt modelId="{1CB3A4E8-3B78-4E42-8C20-078A3164FD5B}">
      <dgm:prSet phldrT="[Text]" custT="1"/>
      <dgm:spPr/>
      <dgm:t>
        <a:bodyPr/>
        <a:lstStyle/>
        <a:p>
          <a:r>
            <a:rPr lang="en-US" sz="1200">
              <a:latin typeface="Sabon Next LT" panose="02000500000000000000" pitchFamily="2" charset="0"/>
              <a:cs typeface="Sabon Next LT" panose="02000500000000000000" pitchFamily="2" charset="0"/>
            </a:rPr>
            <a:t>Stock Optimization</a:t>
          </a:r>
          <a:endParaRPr lang="en-US" sz="1200" dirty="0">
            <a:latin typeface="Sabon Next LT" panose="02000500000000000000" pitchFamily="2" charset="0"/>
            <a:cs typeface="Sabon Next LT" panose="02000500000000000000" pitchFamily="2" charset="0"/>
          </a:endParaRPr>
        </a:p>
      </dgm:t>
    </dgm:pt>
    <dgm:pt modelId="{555C8C36-AF8C-41ED-AC02-3FDAE2CE9574}" type="parTrans" cxnId="{F4C7AFF2-C5D9-4BB5-89A1-D47F0248F0F1}">
      <dgm:prSet/>
      <dgm:spPr/>
      <dgm:t>
        <a:bodyPr/>
        <a:lstStyle/>
        <a:p>
          <a:endParaRPr lang="en-US" sz="1200"/>
        </a:p>
      </dgm:t>
    </dgm:pt>
    <dgm:pt modelId="{4BF4EC59-8B7A-4FA7-928E-ACAB2A404185}" type="sibTrans" cxnId="{F4C7AFF2-C5D9-4BB5-89A1-D47F0248F0F1}">
      <dgm:prSet/>
      <dgm:spPr/>
      <dgm:t>
        <a:bodyPr/>
        <a:lstStyle/>
        <a:p>
          <a:endParaRPr lang="en-US" sz="1200"/>
        </a:p>
      </dgm:t>
    </dgm:pt>
    <dgm:pt modelId="{12D28FB0-9369-410D-A92C-C94AB76B47E5}">
      <dgm:prSet phldrT="[Text]" custT="1"/>
      <dgm:spPr/>
      <dgm:t>
        <a:bodyPr/>
        <a:lstStyle/>
        <a:p>
          <a:r>
            <a:rPr lang="en-US" sz="1200" dirty="0">
              <a:latin typeface="Sabon Next LT" panose="02000500000000000000" pitchFamily="2" charset="0"/>
              <a:cs typeface="Sabon Next LT" panose="02000500000000000000" pitchFamily="2" charset="0"/>
            </a:rPr>
            <a:t>Supplier Performance</a:t>
          </a:r>
        </a:p>
      </dgm:t>
    </dgm:pt>
    <dgm:pt modelId="{E7736F93-14FB-4B87-903C-56B3946C8D7B}" type="parTrans" cxnId="{65ADD603-E5BC-46B8-9482-C34A8018B683}">
      <dgm:prSet/>
      <dgm:spPr/>
      <dgm:t>
        <a:bodyPr/>
        <a:lstStyle/>
        <a:p>
          <a:endParaRPr lang="en-US" sz="1200"/>
        </a:p>
      </dgm:t>
    </dgm:pt>
    <dgm:pt modelId="{9FAECBC1-13AB-4191-AD30-85CB14AD75C3}" type="sibTrans" cxnId="{65ADD603-E5BC-46B8-9482-C34A8018B683}">
      <dgm:prSet/>
      <dgm:spPr/>
      <dgm:t>
        <a:bodyPr/>
        <a:lstStyle/>
        <a:p>
          <a:endParaRPr lang="en-US" sz="1200"/>
        </a:p>
      </dgm:t>
    </dgm:pt>
    <dgm:pt modelId="{84052433-7906-48E7-83DD-EAC090B253CF}">
      <dgm:prSet phldrT="[Text]" custT="1"/>
      <dgm:spPr/>
      <dgm:t>
        <a:bodyPr/>
        <a:lstStyle/>
        <a:p>
          <a:r>
            <a:rPr lang="en-US" sz="1200" dirty="0">
              <a:latin typeface="Sabon Next LT" panose="02000500000000000000" pitchFamily="2" charset="0"/>
              <a:cs typeface="Sabon Next LT" panose="02000500000000000000" pitchFamily="2" charset="0"/>
            </a:rPr>
            <a:t>Forecasts - Power BI</a:t>
          </a:r>
        </a:p>
      </dgm:t>
    </dgm:pt>
    <dgm:pt modelId="{08E4F663-A8E6-44B3-A9F2-AB50A3B2FF56}" type="parTrans" cxnId="{8D06CA88-3D95-48AF-802B-DE7A39014FB4}">
      <dgm:prSet/>
      <dgm:spPr/>
      <dgm:t>
        <a:bodyPr/>
        <a:lstStyle/>
        <a:p>
          <a:endParaRPr lang="en-US" sz="1200"/>
        </a:p>
      </dgm:t>
    </dgm:pt>
    <dgm:pt modelId="{CA8A5EB5-90B0-4B71-B112-9D746BFBDE5F}" type="sibTrans" cxnId="{8D06CA88-3D95-48AF-802B-DE7A39014FB4}">
      <dgm:prSet/>
      <dgm:spPr/>
      <dgm:t>
        <a:bodyPr/>
        <a:lstStyle/>
        <a:p>
          <a:endParaRPr lang="en-US" sz="1200"/>
        </a:p>
      </dgm:t>
    </dgm:pt>
    <dgm:pt modelId="{DF626DF6-72CD-4B91-90A9-B3B05E8A9E90}">
      <dgm:prSet phldrT="[Text]" custT="1"/>
      <dgm:spPr/>
      <dgm:t>
        <a:bodyPr/>
        <a:lstStyle/>
        <a:p>
          <a:r>
            <a:rPr lang="en-US" sz="1200" dirty="0">
              <a:latin typeface="Sabon Next LT" panose="02000500000000000000" pitchFamily="2" charset="0"/>
              <a:cs typeface="Sabon Next LT" panose="02000500000000000000" pitchFamily="2" charset="0"/>
            </a:rPr>
            <a:t>Semantic model enables dashboards, visualizations &amp; alerts</a:t>
          </a:r>
        </a:p>
      </dgm:t>
    </dgm:pt>
    <dgm:pt modelId="{D0C43681-5F76-4FA8-AF57-8F2804BD0075}" type="parTrans" cxnId="{542568E5-0E5C-405D-9C6F-D6CE1189ABB9}">
      <dgm:prSet/>
      <dgm:spPr/>
      <dgm:t>
        <a:bodyPr/>
        <a:lstStyle/>
        <a:p>
          <a:endParaRPr lang="en-US" sz="1200"/>
        </a:p>
      </dgm:t>
    </dgm:pt>
    <dgm:pt modelId="{03551032-F899-428E-9FF4-920E3BDDBECC}" type="sibTrans" cxnId="{542568E5-0E5C-405D-9C6F-D6CE1189ABB9}">
      <dgm:prSet/>
      <dgm:spPr/>
      <dgm:t>
        <a:bodyPr/>
        <a:lstStyle/>
        <a:p>
          <a:endParaRPr lang="en-US" sz="1200"/>
        </a:p>
      </dgm:t>
    </dgm:pt>
    <dgm:pt modelId="{3824986B-8ED5-4B7B-B2D0-3695014A43B1}">
      <dgm:prSet phldrT="[Text]" custT="1"/>
      <dgm:spPr/>
      <dgm:t>
        <a:bodyPr/>
        <a:lstStyle/>
        <a:p>
          <a:r>
            <a:rPr lang="en-US" sz="1200" dirty="0"/>
            <a:t>Alerts &amp; Reports</a:t>
          </a:r>
          <a:endParaRPr lang="en-US" sz="1200" dirty="0">
            <a:latin typeface="Sabon Next LT" panose="02000500000000000000" pitchFamily="2" charset="0"/>
            <a:cs typeface="Sabon Next LT" panose="02000500000000000000" pitchFamily="2" charset="0"/>
          </a:endParaRPr>
        </a:p>
      </dgm:t>
    </dgm:pt>
    <dgm:pt modelId="{30CA2328-B7E5-4491-931E-0486088CF23F}" type="parTrans" cxnId="{4AF8D46E-AD79-478D-AE67-A442A293CF58}">
      <dgm:prSet/>
      <dgm:spPr/>
      <dgm:t>
        <a:bodyPr/>
        <a:lstStyle/>
        <a:p>
          <a:endParaRPr lang="en-US" sz="1200"/>
        </a:p>
      </dgm:t>
    </dgm:pt>
    <dgm:pt modelId="{BC0F776D-4A91-4180-AC6C-4868733A60C4}" type="sibTrans" cxnId="{4AF8D46E-AD79-478D-AE67-A442A293CF58}">
      <dgm:prSet/>
      <dgm:spPr/>
      <dgm:t>
        <a:bodyPr/>
        <a:lstStyle/>
        <a:p>
          <a:endParaRPr lang="en-US" sz="1200"/>
        </a:p>
      </dgm:t>
    </dgm:pt>
    <dgm:pt modelId="{7298BBD7-654E-413C-991E-950693CDC51D}">
      <dgm:prSet phldrT="[Text]" custT="1"/>
      <dgm:spPr/>
      <dgm:t>
        <a:bodyPr/>
        <a:lstStyle/>
        <a:p>
          <a:r>
            <a:rPr lang="en-US" sz="1200" dirty="0">
              <a:latin typeface="Sabon Next LT" panose="02000500000000000000" pitchFamily="2" charset="0"/>
              <a:cs typeface="Sabon Next LT" panose="02000500000000000000" pitchFamily="2" charset="0"/>
            </a:rPr>
            <a:t>On-Demand access to trends, risks &amp; recommendations</a:t>
          </a:r>
        </a:p>
      </dgm:t>
    </dgm:pt>
    <dgm:pt modelId="{A85EAC6C-B508-4048-83A9-33799A0B44C1}" type="parTrans" cxnId="{A38B0B42-DE21-4183-895B-A5AD38CB51D2}">
      <dgm:prSet/>
      <dgm:spPr/>
      <dgm:t>
        <a:bodyPr/>
        <a:lstStyle/>
        <a:p>
          <a:endParaRPr lang="en-US" sz="1200"/>
        </a:p>
      </dgm:t>
    </dgm:pt>
    <dgm:pt modelId="{60F18A57-6D72-485F-9B18-273372AF73C5}" type="sibTrans" cxnId="{A38B0B42-DE21-4183-895B-A5AD38CB51D2}">
      <dgm:prSet/>
      <dgm:spPr/>
      <dgm:t>
        <a:bodyPr/>
        <a:lstStyle/>
        <a:p>
          <a:endParaRPr lang="en-US" sz="1200"/>
        </a:p>
      </dgm:t>
    </dgm:pt>
    <dgm:pt modelId="{B897F219-56A2-44D3-9B65-F503A2B3D684}">
      <dgm:prSet phldrT="[Text]" custT="1"/>
      <dgm:spPr/>
      <dgm:t>
        <a:bodyPr/>
        <a:lstStyle/>
        <a:p>
          <a:r>
            <a:rPr lang="en-US" sz="1200">
              <a:latin typeface="Sabon Next LT" panose="02000500000000000000" pitchFamily="2" charset="0"/>
              <a:cs typeface="Sabon Next LT" panose="02000500000000000000" pitchFamily="2" charset="0"/>
            </a:rPr>
            <a:t>CRM collects feedback &amp; preferences</a:t>
          </a:r>
          <a:endParaRPr lang="en-US" sz="1200" dirty="0">
            <a:latin typeface="Sabon Next LT" panose="02000500000000000000" pitchFamily="2" charset="0"/>
            <a:cs typeface="Sabon Next LT" panose="02000500000000000000" pitchFamily="2" charset="0"/>
          </a:endParaRPr>
        </a:p>
      </dgm:t>
    </dgm:pt>
    <dgm:pt modelId="{79D71E6B-3A35-49C6-AA2C-4F44667F3D7C}" type="parTrans" cxnId="{74610606-158A-4F84-A480-272E8BC294F6}">
      <dgm:prSet/>
      <dgm:spPr/>
      <dgm:t>
        <a:bodyPr/>
        <a:lstStyle/>
        <a:p>
          <a:endParaRPr lang="en-US" sz="1200"/>
        </a:p>
      </dgm:t>
    </dgm:pt>
    <dgm:pt modelId="{D935A5F3-BEAB-409D-B303-C068E1B50CC0}" type="sibTrans" cxnId="{74610606-158A-4F84-A480-272E8BC294F6}">
      <dgm:prSet/>
      <dgm:spPr/>
      <dgm:t>
        <a:bodyPr/>
        <a:lstStyle/>
        <a:p>
          <a:endParaRPr lang="en-US" sz="1200"/>
        </a:p>
      </dgm:t>
    </dgm:pt>
    <dgm:pt modelId="{31906230-69F8-4A8C-9063-A09EF6B071BF}">
      <dgm:prSet phldrT="[Text]" custT="1"/>
      <dgm:spPr/>
      <dgm:t>
        <a:bodyPr/>
        <a:lstStyle/>
        <a:p>
          <a:r>
            <a:rPr lang="en-US" sz="1200" b="0">
              <a:latin typeface="Sabon Next LT" panose="02000500000000000000" pitchFamily="2" charset="0"/>
              <a:cs typeface="Sabon Next LT" panose="02000500000000000000" pitchFamily="2" charset="0"/>
            </a:rPr>
            <a:t>Cleaned &amp; standardized</a:t>
          </a:r>
          <a:endParaRPr lang="en-US" sz="1200" dirty="0">
            <a:latin typeface="Sabon Next LT" panose="02000500000000000000" pitchFamily="2" charset="0"/>
            <a:cs typeface="Sabon Next LT" panose="02000500000000000000" pitchFamily="2" charset="0"/>
          </a:endParaRPr>
        </a:p>
      </dgm:t>
    </dgm:pt>
    <dgm:pt modelId="{78D98B96-6D04-4CB8-A9E5-0F00DF37517A}" type="parTrans" cxnId="{F849D53E-7C78-4B39-9E3E-D66D71B58952}">
      <dgm:prSet/>
      <dgm:spPr/>
      <dgm:t>
        <a:bodyPr/>
        <a:lstStyle/>
        <a:p>
          <a:endParaRPr lang="en-US" sz="1200"/>
        </a:p>
      </dgm:t>
    </dgm:pt>
    <dgm:pt modelId="{A6326A48-070D-44D1-9350-ABB7C400DFE0}" type="sibTrans" cxnId="{F849D53E-7C78-4B39-9E3E-D66D71B58952}">
      <dgm:prSet/>
      <dgm:spPr/>
      <dgm:t>
        <a:bodyPr/>
        <a:lstStyle/>
        <a:p>
          <a:endParaRPr lang="en-US" sz="1200"/>
        </a:p>
      </dgm:t>
    </dgm:pt>
    <dgm:pt modelId="{8F490614-A7D2-4E85-BBB0-5032CE8040A5}">
      <dgm:prSet phldrT="[Text]" custT="1"/>
      <dgm:spPr/>
      <dgm:t>
        <a:bodyPr/>
        <a:lstStyle/>
        <a:p>
          <a:r>
            <a:rPr lang="en-US" sz="1200">
              <a:latin typeface="Sabon Next LT" panose="02000500000000000000" pitchFamily="2" charset="0"/>
              <a:cs typeface="Sabon Next LT" panose="02000500000000000000" pitchFamily="2" charset="0"/>
            </a:rPr>
            <a:t>Power BI &amp; Power Automate send email alerts for stock issues</a:t>
          </a:r>
          <a:endParaRPr lang="en-US" sz="1200" dirty="0">
            <a:latin typeface="Sabon Next LT" panose="02000500000000000000" pitchFamily="2" charset="0"/>
            <a:cs typeface="Sabon Next LT" panose="02000500000000000000" pitchFamily="2" charset="0"/>
          </a:endParaRPr>
        </a:p>
      </dgm:t>
    </dgm:pt>
    <dgm:pt modelId="{94BFD67E-09F0-4275-A9D1-A12917AD7EC3}" type="parTrans" cxnId="{00F0839B-0416-4B3D-BD29-633B6D9F9020}">
      <dgm:prSet/>
      <dgm:spPr/>
      <dgm:t>
        <a:bodyPr/>
        <a:lstStyle/>
        <a:p>
          <a:endParaRPr lang="en-US" sz="1200"/>
        </a:p>
      </dgm:t>
    </dgm:pt>
    <dgm:pt modelId="{D29D816C-B81D-4D27-8585-01151DBB2411}" type="sibTrans" cxnId="{00F0839B-0416-4B3D-BD29-633B6D9F9020}">
      <dgm:prSet/>
      <dgm:spPr/>
      <dgm:t>
        <a:bodyPr/>
        <a:lstStyle/>
        <a:p>
          <a:endParaRPr lang="en-US" sz="1200"/>
        </a:p>
      </dgm:t>
    </dgm:pt>
    <dgm:pt modelId="{603AFF8B-A15E-4155-A67F-E5E60191E5AA}">
      <dgm:prSet phldrT="[Text]" custT="1"/>
      <dgm:spPr/>
      <dgm:t>
        <a:bodyPr/>
        <a:lstStyle/>
        <a:p>
          <a:r>
            <a:rPr lang="en-US" sz="1200" dirty="0">
              <a:latin typeface="Sabon Next LT" panose="02000500000000000000" pitchFamily="2" charset="0"/>
              <a:cs typeface="Sabon Next LT" panose="02000500000000000000" pitchFamily="2" charset="0"/>
            </a:rPr>
            <a:t>Dynamic manager engagement</a:t>
          </a:r>
        </a:p>
      </dgm:t>
    </dgm:pt>
    <dgm:pt modelId="{9052817B-7FE9-48C4-868C-9054FFF538E1}" type="parTrans" cxnId="{4A38543A-90D8-4CFA-92C5-4A3B02C23441}">
      <dgm:prSet/>
      <dgm:spPr/>
      <dgm:t>
        <a:bodyPr/>
        <a:lstStyle/>
        <a:p>
          <a:endParaRPr lang="en-US" sz="1200"/>
        </a:p>
      </dgm:t>
    </dgm:pt>
    <dgm:pt modelId="{13EB3B94-94A9-40AC-87FA-F35482F806C2}" type="sibTrans" cxnId="{4A38543A-90D8-4CFA-92C5-4A3B02C23441}">
      <dgm:prSet/>
      <dgm:spPr/>
      <dgm:t>
        <a:bodyPr/>
        <a:lstStyle/>
        <a:p>
          <a:endParaRPr lang="en-US" sz="1200"/>
        </a:p>
      </dgm:t>
    </dgm:pt>
    <dgm:pt modelId="{73E1D5C3-C092-4E3C-A803-A89A1D8C23BB}">
      <dgm:prSet phldrT="[Text]" custT="1"/>
      <dgm:spPr/>
      <dgm:t>
        <a:bodyPr/>
        <a:lstStyle/>
        <a:p>
          <a:r>
            <a:rPr lang="en-US" sz="1200" dirty="0">
              <a:latin typeface="Sabon Next LT" panose="02000500000000000000" pitchFamily="2" charset="0"/>
              <a:cs typeface="Sabon Next LT" panose="02000500000000000000" pitchFamily="2" charset="0"/>
            </a:rPr>
            <a:t>Continuous Learning</a:t>
          </a:r>
        </a:p>
      </dgm:t>
    </dgm:pt>
    <dgm:pt modelId="{05C12E5D-8E2F-4CA7-AA8B-9ABB6BC1E3B4}" type="parTrans" cxnId="{E0746046-E319-4776-8598-9F447074B546}">
      <dgm:prSet/>
      <dgm:spPr/>
      <dgm:t>
        <a:bodyPr/>
        <a:lstStyle/>
        <a:p>
          <a:endParaRPr lang="en-US"/>
        </a:p>
      </dgm:t>
    </dgm:pt>
    <dgm:pt modelId="{DB12BADC-72B3-4DD0-B8BC-47B674A9415E}" type="sibTrans" cxnId="{E0746046-E319-4776-8598-9F447074B546}">
      <dgm:prSet/>
      <dgm:spPr/>
      <dgm:t>
        <a:bodyPr/>
        <a:lstStyle/>
        <a:p>
          <a:endParaRPr lang="en-US"/>
        </a:p>
      </dgm:t>
    </dgm:pt>
    <dgm:pt modelId="{1E5CFD82-8568-4A4E-856A-4A07828B72D5}" type="pres">
      <dgm:prSet presAssocID="{2E5880DB-FC7B-4A64-A2A3-723A889AFF58}" presName="Name0" presStyleCnt="0">
        <dgm:presLayoutVars>
          <dgm:dir/>
          <dgm:animLvl val="lvl"/>
          <dgm:resizeHandles val="exact"/>
        </dgm:presLayoutVars>
      </dgm:prSet>
      <dgm:spPr/>
    </dgm:pt>
    <dgm:pt modelId="{13C7EB40-B686-4879-AE1B-E36B1D129613}" type="pres">
      <dgm:prSet presAssocID="{63A0826F-2F3D-493C-B75E-61DD5C679CDB}" presName="composite" presStyleCnt="0"/>
      <dgm:spPr/>
    </dgm:pt>
    <dgm:pt modelId="{A7C2AC61-0DDB-48B8-BDDE-67204A015CC7}" type="pres">
      <dgm:prSet presAssocID="{63A0826F-2F3D-493C-B75E-61DD5C679CDB}" presName="parTx" presStyleLbl="node1" presStyleIdx="0" presStyleCnt="7">
        <dgm:presLayoutVars>
          <dgm:chMax val="0"/>
          <dgm:chPref val="0"/>
          <dgm:bulletEnabled val="1"/>
        </dgm:presLayoutVars>
      </dgm:prSet>
      <dgm:spPr/>
    </dgm:pt>
    <dgm:pt modelId="{B5EAF0CD-93A3-4D73-953D-0A251E611AB8}" type="pres">
      <dgm:prSet presAssocID="{63A0826F-2F3D-493C-B75E-61DD5C679CDB}" presName="desTx" presStyleLbl="revTx" presStyleIdx="0" presStyleCnt="7">
        <dgm:presLayoutVars>
          <dgm:bulletEnabled val="1"/>
        </dgm:presLayoutVars>
      </dgm:prSet>
      <dgm:spPr/>
    </dgm:pt>
    <dgm:pt modelId="{550D9785-00D1-4BA6-901E-0A9436C2F515}" type="pres">
      <dgm:prSet presAssocID="{AA84B297-0309-4C93-857D-1AE4B41596BA}" presName="space" presStyleCnt="0"/>
      <dgm:spPr/>
    </dgm:pt>
    <dgm:pt modelId="{E0F1BFCF-8C15-4CEA-AA2A-2A34220281F2}" type="pres">
      <dgm:prSet presAssocID="{CD0CFB25-5FB4-474B-A18A-D5B1A0A8C906}" presName="composite" presStyleCnt="0"/>
      <dgm:spPr/>
    </dgm:pt>
    <dgm:pt modelId="{CA10351D-9602-4C84-BF39-44A22470FDAA}" type="pres">
      <dgm:prSet presAssocID="{CD0CFB25-5FB4-474B-A18A-D5B1A0A8C906}" presName="parTx" presStyleLbl="node1" presStyleIdx="1" presStyleCnt="7">
        <dgm:presLayoutVars>
          <dgm:chMax val="0"/>
          <dgm:chPref val="0"/>
          <dgm:bulletEnabled val="1"/>
        </dgm:presLayoutVars>
      </dgm:prSet>
      <dgm:spPr/>
    </dgm:pt>
    <dgm:pt modelId="{71F67809-C0D3-4B24-936E-FA627A35EB1F}" type="pres">
      <dgm:prSet presAssocID="{CD0CFB25-5FB4-474B-A18A-D5B1A0A8C906}" presName="desTx" presStyleLbl="revTx" presStyleIdx="1" presStyleCnt="7">
        <dgm:presLayoutVars>
          <dgm:bulletEnabled val="1"/>
        </dgm:presLayoutVars>
      </dgm:prSet>
      <dgm:spPr/>
    </dgm:pt>
    <dgm:pt modelId="{0D606F0D-903A-4D8F-B1D0-60F36385B6AD}" type="pres">
      <dgm:prSet presAssocID="{B019597D-C351-4CB5-9D5A-9AE48F3CDF2C}" presName="space" presStyleCnt="0"/>
      <dgm:spPr/>
    </dgm:pt>
    <dgm:pt modelId="{D736FFAA-3BD2-4598-840B-941A824EDB99}" type="pres">
      <dgm:prSet presAssocID="{4A51EDD4-5280-4F16-8F8C-E3BBA0D0469E}" presName="composite" presStyleCnt="0"/>
      <dgm:spPr/>
    </dgm:pt>
    <dgm:pt modelId="{0E669C89-2021-4FB5-A1F6-32E4E748FBDE}" type="pres">
      <dgm:prSet presAssocID="{4A51EDD4-5280-4F16-8F8C-E3BBA0D0469E}" presName="parTx" presStyleLbl="node1" presStyleIdx="2" presStyleCnt="7">
        <dgm:presLayoutVars>
          <dgm:chMax val="0"/>
          <dgm:chPref val="0"/>
          <dgm:bulletEnabled val="1"/>
        </dgm:presLayoutVars>
      </dgm:prSet>
      <dgm:spPr/>
    </dgm:pt>
    <dgm:pt modelId="{A8D5D26B-B7C5-462F-8E2B-60D4269171FB}" type="pres">
      <dgm:prSet presAssocID="{4A51EDD4-5280-4F16-8F8C-E3BBA0D0469E}" presName="desTx" presStyleLbl="revTx" presStyleIdx="2" presStyleCnt="7">
        <dgm:presLayoutVars>
          <dgm:bulletEnabled val="1"/>
        </dgm:presLayoutVars>
      </dgm:prSet>
      <dgm:spPr/>
    </dgm:pt>
    <dgm:pt modelId="{162A1669-F34D-414D-B4B0-C0DF06D7E9A4}" type="pres">
      <dgm:prSet presAssocID="{4116DDEA-E284-4EB1-A1C4-966757E37243}" presName="space" presStyleCnt="0"/>
      <dgm:spPr/>
    </dgm:pt>
    <dgm:pt modelId="{62407678-B130-4CB4-B7D3-2F7317D8460E}" type="pres">
      <dgm:prSet presAssocID="{A0933514-96E5-40E3-8AD2-C7BE1D996D33}" presName="composite" presStyleCnt="0"/>
      <dgm:spPr/>
    </dgm:pt>
    <dgm:pt modelId="{E5C2E0D2-EC8E-4EA3-92C3-A0F5C113002F}" type="pres">
      <dgm:prSet presAssocID="{A0933514-96E5-40E3-8AD2-C7BE1D996D33}" presName="parTx" presStyleLbl="node1" presStyleIdx="3" presStyleCnt="7">
        <dgm:presLayoutVars>
          <dgm:chMax val="0"/>
          <dgm:chPref val="0"/>
          <dgm:bulletEnabled val="1"/>
        </dgm:presLayoutVars>
      </dgm:prSet>
      <dgm:spPr/>
    </dgm:pt>
    <dgm:pt modelId="{891DE1A9-E4D0-40F4-9464-2BC6D84DB079}" type="pres">
      <dgm:prSet presAssocID="{A0933514-96E5-40E3-8AD2-C7BE1D996D33}" presName="desTx" presStyleLbl="revTx" presStyleIdx="3" presStyleCnt="7">
        <dgm:presLayoutVars>
          <dgm:bulletEnabled val="1"/>
        </dgm:presLayoutVars>
      </dgm:prSet>
      <dgm:spPr/>
    </dgm:pt>
    <dgm:pt modelId="{1D605E71-461A-44F2-8BCE-D1224732EBC5}" type="pres">
      <dgm:prSet presAssocID="{12E1D62B-7E5C-47E8-915E-B4EFC12475C4}" presName="space" presStyleCnt="0"/>
      <dgm:spPr/>
    </dgm:pt>
    <dgm:pt modelId="{A7124D11-DD27-4AB7-AC74-157DE866DD4B}" type="pres">
      <dgm:prSet presAssocID="{84052433-7906-48E7-83DD-EAC090B253CF}" presName="composite" presStyleCnt="0"/>
      <dgm:spPr/>
    </dgm:pt>
    <dgm:pt modelId="{1606330E-A1DD-4E16-B8EA-20ACC655C84E}" type="pres">
      <dgm:prSet presAssocID="{84052433-7906-48E7-83DD-EAC090B253CF}" presName="parTx" presStyleLbl="node1" presStyleIdx="4" presStyleCnt="7">
        <dgm:presLayoutVars>
          <dgm:chMax val="0"/>
          <dgm:chPref val="0"/>
          <dgm:bulletEnabled val="1"/>
        </dgm:presLayoutVars>
      </dgm:prSet>
      <dgm:spPr/>
    </dgm:pt>
    <dgm:pt modelId="{8E5EFF98-13D8-48A3-AF92-90FC2256BF88}" type="pres">
      <dgm:prSet presAssocID="{84052433-7906-48E7-83DD-EAC090B253CF}" presName="desTx" presStyleLbl="revTx" presStyleIdx="4" presStyleCnt="7">
        <dgm:presLayoutVars>
          <dgm:bulletEnabled val="1"/>
        </dgm:presLayoutVars>
      </dgm:prSet>
      <dgm:spPr/>
    </dgm:pt>
    <dgm:pt modelId="{EE1C5FFE-FA66-4888-9197-2796D931A8BA}" type="pres">
      <dgm:prSet presAssocID="{CA8A5EB5-90B0-4B71-B112-9D746BFBDE5F}" presName="space" presStyleCnt="0"/>
      <dgm:spPr/>
    </dgm:pt>
    <dgm:pt modelId="{98E2189D-BE4C-4216-BE26-7AEAA9EE3E93}" type="pres">
      <dgm:prSet presAssocID="{3824986B-8ED5-4B7B-B2D0-3695014A43B1}" presName="composite" presStyleCnt="0"/>
      <dgm:spPr/>
    </dgm:pt>
    <dgm:pt modelId="{C028D7F0-6CFE-48E3-B16F-5260AD951653}" type="pres">
      <dgm:prSet presAssocID="{3824986B-8ED5-4B7B-B2D0-3695014A43B1}" presName="parTx" presStyleLbl="node1" presStyleIdx="5" presStyleCnt="7">
        <dgm:presLayoutVars>
          <dgm:chMax val="0"/>
          <dgm:chPref val="0"/>
          <dgm:bulletEnabled val="1"/>
        </dgm:presLayoutVars>
      </dgm:prSet>
      <dgm:spPr/>
    </dgm:pt>
    <dgm:pt modelId="{F9B08A90-9936-41C6-8408-CAB9A79BD712}" type="pres">
      <dgm:prSet presAssocID="{3824986B-8ED5-4B7B-B2D0-3695014A43B1}" presName="desTx" presStyleLbl="revTx" presStyleIdx="5" presStyleCnt="7">
        <dgm:presLayoutVars>
          <dgm:bulletEnabled val="1"/>
        </dgm:presLayoutVars>
      </dgm:prSet>
      <dgm:spPr/>
    </dgm:pt>
    <dgm:pt modelId="{24005525-0555-477E-B45E-1664BB1ED904}" type="pres">
      <dgm:prSet presAssocID="{BC0F776D-4A91-4180-AC6C-4868733A60C4}" presName="space" presStyleCnt="0"/>
      <dgm:spPr/>
    </dgm:pt>
    <dgm:pt modelId="{D97ED8AA-A824-4883-98A7-51204C9A6BB5}" type="pres">
      <dgm:prSet presAssocID="{0D09BA0F-93BE-4D33-9364-84544B24E605}" presName="composite" presStyleCnt="0"/>
      <dgm:spPr/>
    </dgm:pt>
    <dgm:pt modelId="{ECAFD141-DF0D-484D-98EA-AE6034336CC8}" type="pres">
      <dgm:prSet presAssocID="{0D09BA0F-93BE-4D33-9364-84544B24E605}" presName="parTx" presStyleLbl="node1" presStyleIdx="6" presStyleCnt="7">
        <dgm:presLayoutVars>
          <dgm:chMax val="0"/>
          <dgm:chPref val="0"/>
          <dgm:bulletEnabled val="1"/>
        </dgm:presLayoutVars>
      </dgm:prSet>
      <dgm:spPr/>
    </dgm:pt>
    <dgm:pt modelId="{66CD8529-4EF6-4B01-B562-4F9424A43DF4}" type="pres">
      <dgm:prSet presAssocID="{0D09BA0F-93BE-4D33-9364-84544B24E605}" presName="desTx" presStyleLbl="revTx" presStyleIdx="6" presStyleCnt="7">
        <dgm:presLayoutVars>
          <dgm:bulletEnabled val="1"/>
        </dgm:presLayoutVars>
      </dgm:prSet>
      <dgm:spPr/>
    </dgm:pt>
  </dgm:ptLst>
  <dgm:cxnLst>
    <dgm:cxn modelId="{65ADD603-E5BC-46B8-9482-C34A8018B683}" srcId="{A0933514-96E5-40E3-8AD2-C7BE1D996D33}" destId="{12D28FB0-9369-410D-A92C-C94AB76B47E5}" srcOrd="2" destOrd="0" parTransId="{E7736F93-14FB-4B87-903C-56B3946C8D7B}" sibTransId="{9FAECBC1-13AB-4191-AD30-85CB14AD75C3}"/>
    <dgm:cxn modelId="{74610606-158A-4F84-A480-272E8BC294F6}" srcId="{63A0826F-2F3D-493C-B75E-61DD5C679CDB}" destId="{B897F219-56A2-44D3-9B65-F503A2B3D684}" srcOrd="0" destOrd="0" parTransId="{79D71E6B-3A35-49C6-AA2C-4F44667F3D7C}" sibTransId="{D935A5F3-BEAB-409D-B303-C068E1B50CC0}"/>
    <dgm:cxn modelId="{7A247B15-3856-4B08-89F5-35DB43A99EAF}" type="presOf" srcId="{603AFF8B-A15E-4155-A67F-E5E60191E5AA}" destId="{66CD8529-4EF6-4B01-B562-4F9424A43DF4}" srcOrd="0" destOrd="0" presId="urn:microsoft.com/office/officeart/2005/8/layout/chevron1"/>
    <dgm:cxn modelId="{90A5582F-2CDF-44D8-893B-01CEBC1ADCD0}" type="presOf" srcId="{12D28FB0-9369-410D-A92C-C94AB76B47E5}" destId="{891DE1A9-E4D0-40F4-9464-2BC6D84DB079}" srcOrd="0" destOrd="2" presId="urn:microsoft.com/office/officeart/2005/8/layout/chevron1"/>
    <dgm:cxn modelId="{99488A2F-7EF8-49F7-BCB9-36CE00EE0090}" srcId="{2E5880DB-FC7B-4A64-A2A3-723A889AFF58}" destId="{CD0CFB25-5FB4-474B-A18A-D5B1A0A8C906}" srcOrd="1" destOrd="0" parTransId="{D8BBAD18-C293-493A-ABFF-5AD24A27E3CF}" sibTransId="{B019597D-C351-4CB5-9D5A-9AE48F3CDF2C}"/>
    <dgm:cxn modelId="{4A38543A-90D8-4CFA-92C5-4A3B02C23441}" srcId="{0D09BA0F-93BE-4D33-9364-84544B24E605}" destId="{603AFF8B-A15E-4155-A67F-E5E60191E5AA}" srcOrd="0" destOrd="0" parTransId="{9052817B-7FE9-48C4-868C-9054FFF538E1}" sibTransId="{13EB3B94-94A9-40AC-87FA-F35482F806C2}"/>
    <dgm:cxn modelId="{38772C3D-BC90-4EE1-AD0D-DFB8D05338BB}" type="presOf" srcId="{480EE2AB-3534-4F25-8A20-68C078A7E811}" destId="{71F67809-C0D3-4B24-936E-FA627A35EB1F}" srcOrd="0" destOrd="1" presId="urn:microsoft.com/office/officeart/2005/8/layout/chevron1"/>
    <dgm:cxn modelId="{F849D53E-7C78-4B39-9E3E-D66D71B58952}" srcId="{4A51EDD4-5280-4F16-8F8C-E3BBA0D0469E}" destId="{31906230-69F8-4A8C-9063-A09EF6B071BF}" srcOrd="0" destOrd="0" parTransId="{78D98B96-6D04-4CB8-A9E5-0F00DF37517A}" sibTransId="{A6326A48-070D-44D1-9350-ABB7C400DFE0}"/>
    <dgm:cxn modelId="{A38B0B42-DE21-4183-895B-A5AD38CB51D2}" srcId="{0D09BA0F-93BE-4D33-9364-84544B24E605}" destId="{7298BBD7-654E-413C-991E-950693CDC51D}" srcOrd="1" destOrd="0" parTransId="{A85EAC6C-B508-4048-83A9-33799A0B44C1}" sibTransId="{60F18A57-6D72-485F-9B18-273372AF73C5}"/>
    <dgm:cxn modelId="{E0746046-E319-4776-8598-9F447074B546}" srcId="{A0933514-96E5-40E3-8AD2-C7BE1D996D33}" destId="{73E1D5C3-C092-4E3C-A803-A89A1D8C23BB}" srcOrd="3" destOrd="0" parTransId="{05C12E5D-8E2F-4CA7-AA8B-9ABB6BC1E3B4}" sibTransId="{DB12BADC-72B3-4DD0-B8BC-47B674A9415E}"/>
    <dgm:cxn modelId="{C443344B-740A-40F7-BF57-10A7F733B06E}" type="presOf" srcId="{63A0826F-2F3D-493C-B75E-61DD5C679CDB}" destId="{A7C2AC61-0DDB-48B8-BDDE-67204A015CC7}" srcOrd="0" destOrd="0" presId="urn:microsoft.com/office/officeart/2005/8/layout/chevron1"/>
    <dgm:cxn modelId="{E823196E-6DAF-4691-BA2A-7B6919630225}" srcId="{CD0CFB25-5FB4-474B-A18A-D5B1A0A8C906}" destId="{480EE2AB-3534-4F25-8A20-68C078A7E811}" srcOrd="1" destOrd="0" parTransId="{AB968E85-D587-43D0-880E-38EB1675ED3D}" sibTransId="{8F8F2A68-1CB8-4B1B-B8CC-55E1CA5E8A87}"/>
    <dgm:cxn modelId="{4AF8D46E-AD79-478D-AE67-A442A293CF58}" srcId="{2E5880DB-FC7B-4A64-A2A3-723A889AFF58}" destId="{3824986B-8ED5-4B7B-B2D0-3695014A43B1}" srcOrd="5" destOrd="0" parTransId="{30CA2328-B7E5-4491-931E-0486088CF23F}" sibTransId="{BC0F776D-4A91-4180-AC6C-4868733A60C4}"/>
    <dgm:cxn modelId="{2AA94B51-860F-4B6D-8DB1-F949D9A05AF8}" type="presOf" srcId="{7298BBD7-654E-413C-991E-950693CDC51D}" destId="{66CD8529-4EF6-4B01-B562-4F9424A43DF4}" srcOrd="0" destOrd="1" presId="urn:microsoft.com/office/officeart/2005/8/layout/chevron1"/>
    <dgm:cxn modelId="{14FBC571-9255-485A-AA64-B78D444D0B81}" type="presOf" srcId="{31906230-69F8-4A8C-9063-A09EF6B071BF}" destId="{A8D5D26B-B7C5-462F-8E2B-60D4269171FB}" srcOrd="0" destOrd="0" presId="urn:microsoft.com/office/officeart/2005/8/layout/chevron1"/>
    <dgm:cxn modelId="{FBF6A872-4344-4C2C-8CBD-5B8098B59F0F}" type="presOf" srcId="{B897F219-56A2-44D3-9B65-F503A2B3D684}" destId="{B5EAF0CD-93A3-4D73-953D-0A251E611AB8}" srcOrd="0" destOrd="0" presId="urn:microsoft.com/office/officeart/2005/8/layout/chevron1"/>
    <dgm:cxn modelId="{3A3DE752-C3D8-4147-A8CD-9B5C0A4B7671}" type="presOf" srcId="{2E5880DB-FC7B-4A64-A2A3-723A889AFF58}" destId="{1E5CFD82-8568-4A4E-856A-4A07828B72D5}" srcOrd="0" destOrd="0" presId="urn:microsoft.com/office/officeart/2005/8/layout/chevron1"/>
    <dgm:cxn modelId="{4DAE5D79-F847-4BA6-AA77-548378CB2A5A}" srcId="{2E5880DB-FC7B-4A64-A2A3-723A889AFF58}" destId="{A0933514-96E5-40E3-8AD2-C7BE1D996D33}" srcOrd="3" destOrd="0" parTransId="{4AAE6E32-D8DC-4064-BC26-8D5618CC01C9}" sibTransId="{12E1D62B-7E5C-47E8-915E-B4EFC12475C4}"/>
    <dgm:cxn modelId="{BD03807C-4B56-4A8C-B3D3-86B2962BFFD4}" srcId="{CD0CFB25-5FB4-474B-A18A-D5B1A0A8C906}" destId="{33CA237E-AD96-42E1-9513-919AED67EAD5}" srcOrd="0" destOrd="0" parTransId="{C6FD1FBA-EEB5-4B07-B8AC-35BF189EBAE1}" sibTransId="{273120E2-899C-415E-ACA8-CD1D4C4DC52A}"/>
    <dgm:cxn modelId="{1BF6AF81-EB68-4242-896F-6995E14A55B7}" type="presOf" srcId="{1CB3A4E8-3B78-4E42-8C20-078A3164FD5B}" destId="{891DE1A9-E4D0-40F4-9464-2BC6D84DB079}" srcOrd="0" destOrd="1" presId="urn:microsoft.com/office/officeart/2005/8/layout/chevron1"/>
    <dgm:cxn modelId="{F2842083-32F7-4652-B736-1D2C3C432D59}" type="presOf" srcId="{CD0CFB25-5FB4-474B-A18A-D5B1A0A8C906}" destId="{CA10351D-9602-4C84-BF39-44A22470FDAA}" srcOrd="0" destOrd="0" presId="urn:microsoft.com/office/officeart/2005/8/layout/chevron1"/>
    <dgm:cxn modelId="{8D06CA88-3D95-48AF-802B-DE7A39014FB4}" srcId="{2E5880DB-FC7B-4A64-A2A3-723A889AFF58}" destId="{84052433-7906-48E7-83DD-EAC090B253CF}" srcOrd="4" destOrd="0" parTransId="{08E4F663-A8E6-44B3-A9F2-AB50A3B2FF56}" sibTransId="{CA8A5EB5-90B0-4B71-B112-9D746BFBDE5F}"/>
    <dgm:cxn modelId="{B4F4E499-FA72-4717-AF10-357204BC61B3}" type="presOf" srcId="{A0933514-96E5-40E3-8AD2-C7BE1D996D33}" destId="{E5C2E0D2-EC8E-4EA3-92C3-A0F5C113002F}" srcOrd="0" destOrd="0" presId="urn:microsoft.com/office/officeart/2005/8/layout/chevron1"/>
    <dgm:cxn modelId="{7E14669B-02FA-43BF-98A4-FE1DEBBB9039}" type="presOf" srcId="{4A51EDD4-5280-4F16-8F8C-E3BBA0D0469E}" destId="{0E669C89-2021-4FB5-A1F6-32E4E748FBDE}" srcOrd="0" destOrd="0" presId="urn:microsoft.com/office/officeart/2005/8/layout/chevron1"/>
    <dgm:cxn modelId="{00F0839B-0416-4B3D-BD29-633B6D9F9020}" srcId="{3824986B-8ED5-4B7B-B2D0-3695014A43B1}" destId="{8F490614-A7D2-4E85-BBB0-5032CE8040A5}" srcOrd="0" destOrd="0" parTransId="{94BFD67E-09F0-4275-A9D1-A12917AD7EC3}" sibTransId="{D29D816C-B81D-4D27-8585-01151DBB2411}"/>
    <dgm:cxn modelId="{2C2A719F-1D1C-4D78-B3FD-31FE71CC783F}" srcId="{2E5880DB-FC7B-4A64-A2A3-723A889AFF58}" destId="{63A0826F-2F3D-493C-B75E-61DD5C679CDB}" srcOrd="0" destOrd="0" parTransId="{384D9ECC-4059-4D8C-BF44-7E91CD0AE5BC}" sibTransId="{AA84B297-0309-4C93-857D-1AE4B41596BA}"/>
    <dgm:cxn modelId="{6578DDA6-0220-4E6E-9F4C-3DE484EBC6AF}" type="presOf" srcId="{8C048EAF-D32F-4CFD-AC91-95BED73EF78C}" destId="{891DE1A9-E4D0-40F4-9464-2BC6D84DB079}" srcOrd="0" destOrd="0" presId="urn:microsoft.com/office/officeart/2005/8/layout/chevron1"/>
    <dgm:cxn modelId="{E247C1AE-39BC-4E94-9A61-CDA1A3932C69}" type="presOf" srcId="{DF626DF6-72CD-4B91-90A9-B3B05E8A9E90}" destId="{8E5EFF98-13D8-48A3-AF92-90FC2256BF88}" srcOrd="0" destOrd="0" presId="urn:microsoft.com/office/officeart/2005/8/layout/chevron1"/>
    <dgm:cxn modelId="{AD4241B2-256C-4789-974D-F6797E31DE7D}" srcId="{4A51EDD4-5280-4F16-8F8C-E3BBA0D0469E}" destId="{3BF53CB8-23D3-4FC2-9BD5-DC1B174E4047}" srcOrd="1" destOrd="0" parTransId="{0B4239B7-5D9B-4D25-918E-1BAA1E2CA73A}" sibTransId="{B45984DF-2392-40EC-9FF1-ADABACB9B128}"/>
    <dgm:cxn modelId="{354CD0C7-C688-486C-9737-C10ED1A4DEE9}" srcId="{2E5880DB-FC7B-4A64-A2A3-723A889AFF58}" destId="{4A51EDD4-5280-4F16-8F8C-E3BBA0D0469E}" srcOrd="2" destOrd="0" parTransId="{FF5C7D47-EF94-4014-812A-BA23F6F41608}" sibTransId="{4116DDEA-E284-4EB1-A1C4-966757E37243}"/>
    <dgm:cxn modelId="{C0630AD2-1648-4147-86BC-7B2BA3E8EBCB}" type="presOf" srcId="{73E1D5C3-C092-4E3C-A803-A89A1D8C23BB}" destId="{891DE1A9-E4D0-40F4-9464-2BC6D84DB079}" srcOrd="0" destOrd="3" presId="urn:microsoft.com/office/officeart/2005/8/layout/chevron1"/>
    <dgm:cxn modelId="{3F1B20D7-E967-4784-B02C-EB4E9D22A774}" srcId="{A0933514-96E5-40E3-8AD2-C7BE1D996D33}" destId="{8C048EAF-D32F-4CFD-AC91-95BED73EF78C}" srcOrd="0" destOrd="0" parTransId="{BB56A8A1-28C3-4338-839F-03D74617F3E2}" sibTransId="{263F4309-63F5-49D0-B4AC-E896191FA62A}"/>
    <dgm:cxn modelId="{2319E5DA-951F-4F14-90F7-E29B28690FC3}" type="presOf" srcId="{84052433-7906-48E7-83DD-EAC090B253CF}" destId="{1606330E-A1DD-4E16-B8EA-20ACC655C84E}" srcOrd="0" destOrd="0" presId="urn:microsoft.com/office/officeart/2005/8/layout/chevron1"/>
    <dgm:cxn modelId="{87B178E0-B221-45CB-9C60-29AE18AD863D}" srcId="{2E5880DB-FC7B-4A64-A2A3-723A889AFF58}" destId="{0D09BA0F-93BE-4D33-9364-84544B24E605}" srcOrd="6" destOrd="0" parTransId="{67AECC2D-A20C-4777-AC63-8342279DEE8D}" sibTransId="{F9855011-05EC-447D-8895-E58C7F0C4AFB}"/>
    <dgm:cxn modelId="{542568E5-0E5C-405D-9C6F-D6CE1189ABB9}" srcId="{84052433-7906-48E7-83DD-EAC090B253CF}" destId="{DF626DF6-72CD-4B91-90A9-B3B05E8A9E90}" srcOrd="0" destOrd="0" parTransId="{D0C43681-5F76-4FA8-AF57-8F2804BD0075}" sibTransId="{03551032-F899-428E-9FF4-920E3BDDBECC}"/>
    <dgm:cxn modelId="{481B47E6-BF7B-452F-9537-C8908D286129}" type="presOf" srcId="{97E52DFC-6E04-47AC-9011-23D43722F5A7}" destId="{B5EAF0CD-93A3-4D73-953D-0A251E611AB8}" srcOrd="0" destOrd="1" presId="urn:microsoft.com/office/officeart/2005/8/layout/chevron1"/>
    <dgm:cxn modelId="{A98C93E9-8EFD-4CD7-82C2-821780B7AA76}" type="presOf" srcId="{3824986B-8ED5-4B7B-B2D0-3695014A43B1}" destId="{C028D7F0-6CFE-48E3-B16F-5260AD951653}" srcOrd="0" destOrd="0" presId="urn:microsoft.com/office/officeart/2005/8/layout/chevron1"/>
    <dgm:cxn modelId="{2592D6E9-C1F6-495F-AA7A-09A10C6C59BA}" type="presOf" srcId="{0D09BA0F-93BE-4D33-9364-84544B24E605}" destId="{ECAFD141-DF0D-484D-98EA-AE6034336CC8}" srcOrd="0" destOrd="0" presId="urn:microsoft.com/office/officeart/2005/8/layout/chevron1"/>
    <dgm:cxn modelId="{49C7D5EB-BA24-418D-A24B-96F57DAEEB53}" type="presOf" srcId="{8F490614-A7D2-4E85-BBB0-5032CE8040A5}" destId="{F9B08A90-9936-41C6-8408-CAB9A79BD712}" srcOrd="0" destOrd="0" presId="urn:microsoft.com/office/officeart/2005/8/layout/chevron1"/>
    <dgm:cxn modelId="{664FB0EC-BE0C-4C4B-8023-18DCA0D8EB3C}" type="presOf" srcId="{3BF53CB8-23D3-4FC2-9BD5-DC1B174E4047}" destId="{A8D5D26B-B7C5-462F-8E2B-60D4269171FB}" srcOrd="0" destOrd="1" presId="urn:microsoft.com/office/officeart/2005/8/layout/chevron1"/>
    <dgm:cxn modelId="{65F53AF0-DC0B-4DB0-9090-95A43126984A}" type="presOf" srcId="{33CA237E-AD96-42E1-9513-919AED67EAD5}" destId="{71F67809-C0D3-4B24-936E-FA627A35EB1F}" srcOrd="0" destOrd="0" presId="urn:microsoft.com/office/officeart/2005/8/layout/chevron1"/>
    <dgm:cxn modelId="{F4C7AFF2-C5D9-4BB5-89A1-D47F0248F0F1}" srcId="{A0933514-96E5-40E3-8AD2-C7BE1D996D33}" destId="{1CB3A4E8-3B78-4E42-8C20-078A3164FD5B}" srcOrd="1" destOrd="0" parTransId="{555C8C36-AF8C-41ED-AC02-3FDAE2CE9574}" sibTransId="{4BF4EC59-8B7A-4FA7-928E-ACAB2A404185}"/>
    <dgm:cxn modelId="{542585FC-BDD7-4F74-9F75-F9A953A38A9A}" srcId="{63A0826F-2F3D-493C-B75E-61DD5C679CDB}" destId="{97E52DFC-6E04-47AC-9011-23D43722F5A7}" srcOrd="1" destOrd="0" parTransId="{289A124C-B768-4CF8-B0B5-4B274FF88A06}" sibTransId="{EC76C158-E4B6-4934-9136-43B467D67C23}"/>
    <dgm:cxn modelId="{A75B31A1-EA53-4947-BC89-A05E5C4363E6}" type="presParOf" srcId="{1E5CFD82-8568-4A4E-856A-4A07828B72D5}" destId="{13C7EB40-B686-4879-AE1B-E36B1D129613}" srcOrd="0" destOrd="0" presId="urn:microsoft.com/office/officeart/2005/8/layout/chevron1"/>
    <dgm:cxn modelId="{7E50AED4-A01E-4CA4-86AD-3713D7D09E11}" type="presParOf" srcId="{13C7EB40-B686-4879-AE1B-E36B1D129613}" destId="{A7C2AC61-0DDB-48B8-BDDE-67204A015CC7}" srcOrd="0" destOrd="0" presId="urn:microsoft.com/office/officeart/2005/8/layout/chevron1"/>
    <dgm:cxn modelId="{3455C7D9-C910-4201-97D6-F8B956FF4210}" type="presParOf" srcId="{13C7EB40-B686-4879-AE1B-E36B1D129613}" destId="{B5EAF0CD-93A3-4D73-953D-0A251E611AB8}" srcOrd="1" destOrd="0" presId="urn:microsoft.com/office/officeart/2005/8/layout/chevron1"/>
    <dgm:cxn modelId="{8EBB6FA0-7AEF-4085-8B64-AC9E00209CE7}" type="presParOf" srcId="{1E5CFD82-8568-4A4E-856A-4A07828B72D5}" destId="{550D9785-00D1-4BA6-901E-0A9436C2F515}" srcOrd="1" destOrd="0" presId="urn:microsoft.com/office/officeart/2005/8/layout/chevron1"/>
    <dgm:cxn modelId="{959A1212-064E-47A6-B1B3-5B78F30C556B}" type="presParOf" srcId="{1E5CFD82-8568-4A4E-856A-4A07828B72D5}" destId="{E0F1BFCF-8C15-4CEA-AA2A-2A34220281F2}" srcOrd="2" destOrd="0" presId="urn:microsoft.com/office/officeart/2005/8/layout/chevron1"/>
    <dgm:cxn modelId="{336DA800-2DCC-48DE-A4D0-2CD2FDA5711D}" type="presParOf" srcId="{E0F1BFCF-8C15-4CEA-AA2A-2A34220281F2}" destId="{CA10351D-9602-4C84-BF39-44A22470FDAA}" srcOrd="0" destOrd="0" presId="urn:microsoft.com/office/officeart/2005/8/layout/chevron1"/>
    <dgm:cxn modelId="{EFBBA072-39A8-45E7-BD6A-C1D449B2C8E9}" type="presParOf" srcId="{E0F1BFCF-8C15-4CEA-AA2A-2A34220281F2}" destId="{71F67809-C0D3-4B24-936E-FA627A35EB1F}" srcOrd="1" destOrd="0" presId="urn:microsoft.com/office/officeart/2005/8/layout/chevron1"/>
    <dgm:cxn modelId="{F256ECFE-6754-4482-A592-0123DD0BDC48}" type="presParOf" srcId="{1E5CFD82-8568-4A4E-856A-4A07828B72D5}" destId="{0D606F0D-903A-4D8F-B1D0-60F36385B6AD}" srcOrd="3" destOrd="0" presId="urn:microsoft.com/office/officeart/2005/8/layout/chevron1"/>
    <dgm:cxn modelId="{CB0E908C-F086-4927-B801-856F36E8347C}" type="presParOf" srcId="{1E5CFD82-8568-4A4E-856A-4A07828B72D5}" destId="{D736FFAA-3BD2-4598-840B-941A824EDB99}" srcOrd="4" destOrd="0" presId="urn:microsoft.com/office/officeart/2005/8/layout/chevron1"/>
    <dgm:cxn modelId="{80A78798-6564-4959-B803-A83E9649DE81}" type="presParOf" srcId="{D736FFAA-3BD2-4598-840B-941A824EDB99}" destId="{0E669C89-2021-4FB5-A1F6-32E4E748FBDE}" srcOrd="0" destOrd="0" presId="urn:microsoft.com/office/officeart/2005/8/layout/chevron1"/>
    <dgm:cxn modelId="{822D2BF6-7F4D-4365-AB0E-1F63901F193D}" type="presParOf" srcId="{D736FFAA-3BD2-4598-840B-941A824EDB99}" destId="{A8D5D26B-B7C5-462F-8E2B-60D4269171FB}" srcOrd="1" destOrd="0" presId="urn:microsoft.com/office/officeart/2005/8/layout/chevron1"/>
    <dgm:cxn modelId="{75B6FE62-7EF9-45EF-A658-3F1D1343020E}" type="presParOf" srcId="{1E5CFD82-8568-4A4E-856A-4A07828B72D5}" destId="{162A1669-F34D-414D-B4B0-C0DF06D7E9A4}" srcOrd="5" destOrd="0" presId="urn:microsoft.com/office/officeart/2005/8/layout/chevron1"/>
    <dgm:cxn modelId="{CCD00F3D-A533-4413-816A-F20E793281AF}" type="presParOf" srcId="{1E5CFD82-8568-4A4E-856A-4A07828B72D5}" destId="{62407678-B130-4CB4-B7D3-2F7317D8460E}" srcOrd="6" destOrd="0" presId="urn:microsoft.com/office/officeart/2005/8/layout/chevron1"/>
    <dgm:cxn modelId="{9E0AA906-AE23-4921-99CA-46AF40741CFB}" type="presParOf" srcId="{62407678-B130-4CB4-B7D3-2F7317D8460E}" destId="{E5C2E0D2-EC8E-4EA3-92C3-A0F5C113002F}" srcOrd="0" destOrd="0" presId="urn:microsoft.com/office/officeart/2005/8/layout/chevron1"/>
    <dgm:cxn modelId="{57C9EBF2-D670-4C59-91E9-C1F0FE92C917}" type="presParOf" srcId="{62407678-B130-4CB4-B7D3-2F7317D8460E}" destId="{891DE1A9-E4D0-40F4-9464-2BC6D84DB079}" srcOrd="1" destOrd="0" presId="urn:microsoft.com/office/officeart/2005/8/layout/chevron1"/>
    <dgm:cxn modelId="{B5EF9B3F-69A3-4032-8ADB-FD55F9FA9AB9}" type="presParOf" srcId="{1E5CFD82-8568-4A4E-856A-4A07828B72D5}" destId="{1D605E71-461A-44F2-8BCE-D1224732EBC5}" srcOrd="7" destOrd="0" presId="urn:microsoft.com/office/officeart/2005/8/layout/chevron1"/>
    <dgm:cxn modelId="{8E77D528-F7E5-463A-8596-CDA594F040B0}" type="presParOf" srcId="{1E5CFD82-8568-4A4E-856A-4A07828B72D5}" destId="{A7124D11-DD27-4AB7-AC74-157DE866DD4B}" srcOrd="8" destOrd="0" presId="urn:microsoft.com/office/officeart/2005/8/layout/chevron1"/>
    <dgm:cxn modelId="{429CCFA5-A445-43CE-B8B0-467BF606FD83}" type="presParOf" srcId="{A7124D11-DD27-4AB7-AC74-157DE866DD4B}" destId="{1606330E-A1DD-4E16-B8EA-20ACC655C84E}" srcOrd="0" destOrd="0" presId="urn:microsoft.com/office/officeart/2005/8/layout/chevron1"/>
    <dgm:cxn modelId="{CAF51E8A-FED3-4CE7-A657-EAA44C68CBC1}" type="presParOf" srcId="{A7124D11-DD27-4AB7-AC74-157DE866DD4B}" destId="{8E5EFF98-13D8-48A3-AF92-90FC2256BF88}" srcOrd="1" destOrd="0" presId="urn:microsoft.com/office/officeart/2005/8/layout/chevron1"/>
    <dgm:cxn modelId="{A7D7B66A-B3E7-4F6F-8C9D-669395DF77B3}" type="presParOf" srcId="{1E5CFD82-8568-4A4E-856A-4A07828B72D5}" destId="{EE1C5FFE-FA66-4888-9197-2796D931A8BA}" srcOrd="9" destOrd="0" presId="urn:microsoft.com/office/officeart/2005/8/layout/chevron1"/>
    <dgm:cxn modelId="{6D1E1F17-7498-43D6-9693-C26989F412B9}" type="presParOf" srcId="{1E5CFD82-8568-4A4E-856A-4A07828B72D5}" destId="{98E2189D-BE4C-4216-BE26-7AEAA9EE3E93}" srcOrd="10" destOrd="0" presId="urn:microsoft.com/office/officeart/2005/8/layout/chevron1"/>
    <dgm:cxn modelId="{5760218E-3D22-45D5-84DD-A0D8ABFC493D}" type="presParOf" srcId="{98E2189D-BE4C-4216-BE26-7AEAA9EE3E93}" destId="{C028D7F0-6CFE-48E3-B16F-5260AD951653}" srcOrd="0" destOrd="0" presId="urn:microsoft.com/office/officeart/2005/8/layout/chevron1"/>
    <dgm:cxn modelId="{DBCC1160-A2A0-4B6A-8CDE-AB709E7A1B95}" type="presParOf" srcId="{98E2189D-BE4C-4216-BE26-7AEAA9EE3E93}" destId="{F9B08A90-9936-41C6-8408-CAB9A79BD712}" srcOrd="1" destOrd="0" presId="urn:microsoft.com/office/officeart/2005/8/layout/chevron1"/>
    <dgm:cxn modelId="{7FAD740D-437A-4AF5-AD84-142506A59452}" type="presParOf" srcId="{1E5CFD82-8568-4A4E-856A-4A07828B72D5}" destId="{24005525-0555-477E-B45E-1664BB1ED904}" srcOrd="11" destOrd="0" presId="urn:microsoft.com/office/officeart/2005/8/layout/chevron1"/>
    <dgm:cxn modelId="{32B5C1DC-FD06-429A-844B-721E3FA486E4}" type="presParOf" srcId="{1E5CFD82-8568-4A4E-856A-4A07828B72D5}" destId="{D97ED8AA-A824-4883-98A7-51204C9A6BB5}" srcOrd="12" destOrd="0" presId="urn:microsoft.com/office/officeart/2005/8/layout/chevron1"/>
    <dgm:cxn modelId="{5D3CBAFA-4630-4E40-BD9A-ED3FE2619FF1}" type="presParOf" srcId="{D97ED8AA-A824-4883-98A7-51204C9A6BB5}" destId="{ECAFD141-DF0D-484D-98EA-AE6034336CC8}" srcOrd="0" destOrd="0" presId="urn:microsoft.com/office/officeart/2005/8/layout/chevron1"/>
    <dgm:cxn modelId="{DC749F0F-85BE-4416-8CCB-712F526FB3D5}" type="presParOf" srcId="{D97ED8AA-A824-4883-98A7-51204C9A6BB5}" destId="{66CD8529-4EF6-4B01-B562-4F9424A43DF4}"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5645E-FAF5-4484-9297-3C81F0EFD3DC}">
      <dsp:nvSpPr>
        <dsp:cNvPr id="0" name=""/>
        <dsp:cNvSpPr/>
      </dsp:nvSpPr>
      <dsp:spPr>
        <a:xfrm>
          <a:off x="180316" y="200950"/>
          <a:ext cx="4279852" cy="1832391"/>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5902" tIns="53340" rIns="53340" bIns="53340" numCol="1" spcCol="1270" anchor="t" anchorCtr="0">
          <a:noAutofit/>
        </a:bodyPr>
        <a:lstStyle/>
        <a:p>
          <a:pPr marL="0" lvl="0" indent="0" algn="l" defTabSz="622300">
            <a:lnSpc>
              <a:spcPct val="90000"/>
            </a:lnSpc>
            <a:spcBef>
              <a:spcPct val="0"/>
            </a:spcBef>
            <a:spcAft>
              <a:spcPct val="35000"/>
            </a:spcAft>
            <a:buClr>
              <a:srgbClr val="000000"/>
            </a:buClr>
            <a:buSzPts val="1500"/>
            <a:buFont typeface="Arial"/>
            <a:buNone/>
          </a:pPr>
          <a:r>
            <a:rPr lang="en-US" sz="1400" b="1" i="0" u="sng" strike="noStrike" kern="1200" cap="none" dirty="0">
              <a:solidFill>
                <a:srgbClr val="1E659A"/>
              </a:solidFill>
              <a:latin typeface="Sabon Next LT" panose="02000500000000000000" pitchFamily="2" charset="0"/>
              <a:ea typeface="Arial"/>
              <a:cs typeface="Sabon Next LT" panose="02000500000000000000" pitchFamily="2" charset="0"/>
              <a:sym typeface="Arial"/>
            </a:rPr>
            <a:t>Customer Impact</a:t>
          </a:r>
          <a:endParaRPr lang="en-US" sz="1400" kern="1200" dirty="0">
            <a:solidFill>
              <a:srgbClr val="1E659A"/>
            </a:solidFill>
            <a:latin typeface="Sabon Next LT" panose="02000500000000000000" pitchFamily="2" charset="0"/>
            <a:cs typeface="Sabon Next LT" panose="02000500000000000000" pitchFamily="2" charset="0"/>
          </a:endParaRP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2,100 backorders annually</a:t>
          </a: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17-day average fulfillment delay</a:t>
          </a: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41% of customer complaints = inventory-related</a:t>
          </a:r>
        </a:p>
      </dsp:txBody>
      <dsp:txXfrm>
        <a:off x="180316" y="200950"/>
        <a:ext cx="4279852" cy="1832391"/>
      </dsp:txXfrm>
    </dsp:sp>
    <dsp:sp modelId="{4C975BED-FC96-41C6-B3E1-D51F422FE425}">
      <dsp:nvSpPr>
        <dsp:cNvPr id="0" name=""/>
        <dsp:cNvSpPr/>
      </dsp:nvSpPr>
      <dsp:spPr>
        <a:xfrm>
          <a:off x="1988" y="255231"/>
          <a:ext cx="936217" cy="14043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F30CFFD7-8065-4C91-95A2-3A899F4D5EBF}">
      <dsp:nvSpPr>
        <dsp:cNvPr id="0" name=""/>
        <dsp:cNvSpPr/>
      </dsp:nvSpPr>
      <dsp:spPr>
        <a:xfrm>
          <a:off x="4820690" y="197646"/>
          <a:ext cx="4307671" cy="1838998"/>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5902" tIns="53340" rIns="53340" bIns="53340" numCol="1" spcCol="1270" anchor="t" anchorCtr="0">
          <a:noAutofit/>
        </a:bodyPr>
        <a:lstStyle/>
        <a:p>
          <a:pPr marL="0" lvl="0" indent="0" algn="l" defTabSz="622300">
            <a:lnSpc>
              <a:spcPct val="90000"/>
            </a:lnSpc>
            <a:spcBef>
              <a:spcPct val="0"/>
            </a:spcBef>
            <a:spcAft>
              <a:spcPct val="35000"/>
            </a:spcAft>
            <a:buClr>
              <a:srgbClr val="000000"/>
            </a:buClr>
            <a:buSzPts val="1500"/>
            <a:buFont typeface="Arial"/>
            <a:buNone/>
          </a:pPr>
          <a:r>
            <a:rPr lang="en-US" sz="1400" b="1" i="0" u="sng" strike="noStrike" kern="1200" cap="none" dirty="0">
              <a:solidFill>
                <a:srgbClr val="1E659A"/>
              </a:solidFill>
              <a:latin typeface="Sabon Next LT" panose="02000500000000000000" pitchFamily="2" charset="0"/>
              <a:ea typeface="Arial"/>
              <a:cs typeface="Sabon Next LT" panose="02000500000000000000" pitchFamily="2" charset="0"/>
              <a:sym typeface="Arial"/>
            </a:rPr>
            <a:t>Financial Impact</a:t>
          </a:r>
          <a:endParaRPr lang="en-US" sz="1400" kern="1200" dirty="0">
            <a:solidFill>
              <a:srgbClr val="1E659A"/>
            </a:solidFill>
            <a:latin typeface="Sabon Next LT" panose="02000500000000000000" pitchFamily="2" charset="0"/>
            <a:cs typeface="Sabon Next LT" panose="02000500000000000000" pitchFamily="2" charset="0"/>
          </a:endParaRP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$2.1M annual cost of mismanagement</a:t>
          </a: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$850K in lost sales</a:t>
          </a: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$425K in additional labor</a:t>
          </a: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$375K in expediated shipping</a:t>
          </a: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$450K in write-offs</a:t>
          </a:r>
        </a:p>
      </dsp:txBody>
      <dsp:txXfrm>
        <a:off x="4820690" y="197646"/>
        <a:ext cx="4307671" cy="1838998"/>
      </dsp:txXfrm>
    </dsp:sp>
    <dsp:sp modelId="{76481770-29E8-4BF2-BCDB-A4E5B7AA8ACF}">
      <dsp:nvSpPr>
        <dsp:cNvPr id="0" name=""/>
        <dsp:cNvSpPr/>
      </dsp:nvSpPr>
      <dsp:spPr>
        <a:xfrm>
          <a:off x="4656273" y="255231"/>
          <a:ext cx="936217" cy="140432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25000" r="-25000"/>
          </a:stretch>
        </a:blip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B78383-EE27-4D52-B7D0-CA2E646A86A1}">
      <dsp:nvSpPr>
        <dsp:cNvPr id="0" name=""/>
        <dsp:cNvSpPr/>
      </dsp:nvSpPr>
      <dsp:spPr>
        <a:xfrm>
          <a:off x="2514413" y="2284661"/>
          <a:ext cx="4279852" cy="1533925"/>
        </a:xfrm>
        <a:prstGeom prst="rect">
          <a:avLst/>
        </a:prstGeom>
        <a:solidFill>
          <a:schemeClr val="accent1">
            <a:alpha val="40000"/>
            <a:tint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05902" tIns="53340" rIns="53340" bIns="53340" numCol="1" spcCol="1270" anchor="t" anchorCtr="0">
          <a:noAutofit/>
        </a:bodyPr>
        <a:lstStyle/>
        <a:p>
          <a:pPr marL="0" lvl="0" indent="0" algn="l" defTabSz="622300">
            <a:lnSpc>
              <a:spcPct val="90000"/>
            </a:lnSpc>
            <a:spcBef>
              <a:spcPct val="0"/>
            </a:spcBef>
            <a:spcAft>
              <a:spcPct val="35000"/>
            </a:spcAft>
            <a:buClr>
              <a:srgbClr val="000000"/>
            </a:buClr>
            <a:buSzPts val="1500"/>
            <a:buFont typeface="Arial"/>
            <a:buNone/>
          </a:pPr>
          <a:r>
            <a:rPr lang="en-US" sz="1400" b="1" i="0" u="sng" strike="noStrike" kern="1200" cap="none" dirty="0">
              <a:solidFill>
                <a:srgbClr val="1E659A"/>
              </a:solidFill>
              <a:latin typeface="Sabon Next LT" panose="02000500000000000000" pitchFamily="2" charset="0"/>
              <a:ea typeface="Arial"/>
              <a:cs typeface="Sabon Next LT" panose="02000500000000000000" pitchFamily="2" charset="0"/>
              <a:sym typeface="Arial"/>
            </a:rPr>
            <a:t>What’s Driving the Problem?</a:t>
          </a:r>
          <a:endParaRPr lang="en-US" sz="1400" kern="1200" dirty="0">
            <a:solidFill>
              <a:srgbClr val="1E659A"/>
            </a:solidFill>
            <a:latin typeface="Sabon Next LT" panose="02000500000000000000" pitchFamily="2" charset="0"/>
            <a:cs typeface="Sabon Next LT" panose="02000500000000000000" pitchFamily="2" charset="0"/>
          </a:endParaRP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Legacy WMS</a:t>
          </a: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Manual demand forecasting in Excel</a:t>
          </a: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No automated inventory control</a:t>
          </a:r>
        </a:p>
        <a:p>
          <a:pPr marL="114300" lvl="1" indent="-114300" algn="l" defTabSz="622300">
            <a:lnSpc>
              <a:spcPct val="90000"/>
            </a:lnSpc>
            <a:spcBef>
              <a:spcPct val="0"/>
            </a:spcBef>
            <a:spcAft>
              <a:spcPct val="15000"/>
            </a:spcAft>
            <a:buChar char="•"/>
          </a:pPr>
          <a:r>
            <a:rPr lang="en-US" sz="1400" b="0" i="0" u="none" strike="noStrike" kern="1200" cap="none" dirty="0">
              <a:solidFill>
                <a:srgbClr val="1E659A"/>
              </a:solidFill>
              <a:latin typeface="Sabon Next LT" panose="02000500000000000000" pitchFamily="2" charset="0"/>
              <a:ea typeface="Arial"/>
              <a:cs typeface="Sabon Next LT" panose="02000500000000000000" pitchFamily="2" charset="0"/>
              <a:sym typeface="Arial"/>
            </a:rPr>
            <a:t>Manual processing and oversight</a:t>
          </a:r>
        </a:p>
      </dsp:txBody>
      <dsp:txXfrm>
        <a:off x="2514413" y="2284661"/>
        <a:ext cx="4279852" cy="1533925"/>
      </dsp:txXfrm>
    </dsp:sp>
    <dsp:sp modelId="{561700B0-250A-48F9-8161-BFA7CF38E7FF}">
      <dsp:nvSpPr>
        <dsp:cNvPr id="0" name=""/>
        <dsp:cNvSpPr/>
      </dsp:nvSpPr>
      <dsp:spPr>
        <a:xfrm>
          <a:off x="2336085" y="2189709"/>
          <a:ext cx="936217" cy="140432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25000" r="-25000"/>
          </a:stretch>
        </a:blipFill>
        <a:ln w="19050" cap="flat" cmpd="sng" algn="ctr">
          <a:solidFill>
            <a:schemeClr val="accent1">
              <a:shade val="80000"/>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2AC61-0DDB-48B8-BDDE-67204A015CC7}">
      <dsp:nvSpPr>
        <dsp:cNvPr id="0" name=""/>
        <dsp:cNvSpPr/>
      </dsp:nvSpPr>
      <dsp:spPr>
        <a:xfrm>
          <a:off x="4792" y="517634"/>
          <a:ext cx="1745467" cy="698186"/>
        </a:xfrm>
        <a:prstGeom prst="chevron">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Sabon Next LT" panose="02000500000000000000" pitchFamily="2" charset="0"/>
              <a:cs typeface="Sabon Next LT" panose="02000500000000000000" pitchFamily="2" charset="0"/>
            </a:rPr>
            <a:t>Customer &amp; Sales Activity</a:t>
          </a:r>
        </a:p>
      </dsp:txBody>
      <dsp:txXfrm>
        <a:off x="353885" y="517634"/>
        <a:ext cx="1047281" cy="698186"/>
      </dsp:txXfrm>
    </dsp:sp>
    <dsp:sp modelId="{B5EAF0CD-93A3-4D73-953D-0A251E611AB8}">
      <dsp:nvSpPr>
        <dsp:cNvPr id="0" name=""/>
        <dsp:cNvSpPr/>
      </dsp:nvSpPr>
      <dsp:spPr>
        <a:xfrm>
          <a:off x="4792" y="1303094"/>
          <a:ext cx="1396373" cy="1489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abon Next LT" panose="02000500000000000000" pitchFamily="2" charset="0"/>
              <a:cs typeface="Sabon Next LT" panose="02000500000000000000" pitchFamily="2" charset="0"/>
            </a:rPr>
            <a:t>CRM collects feedback &amp; preferences</a:t>
          </a:r>
          <a:endParaRPr lang="en-US" sz="1200" kern="1200" dirty="0">
            <a:latin typeface="Sabon Next LT" panose="02000500000000000000" pitchFamily="2" charset="0"/>
            <a:cs typeface="Sabon Next LT" panose="02000500000000000000" pitchFamily="2" charset="0"/>
          </a:endParaRPr>
        </a:p>
        <a:p>
          <a:pPr marL="114300" lvl="1" indent="-114300" algn="l" defTabSz="533400">
            <a:lnSpc>
              <a:spcPct val="90000"/>
            </a:lnSpc>
            <a:spcBef>
              <a:spcPct val="0"/>
            </a:spcBef>
            <a:spcAft>
              <a:spcPct val="15000"/>
            </a:spcAft>
            <a:buChar char="•"/>
          </a:pPr>
          <a:r>
            <a:rPr lang="en-US" sz="1200" kern="1200">
              <a:latin typeface="Sabon Next LT" panose="02000500000000000000" pitchFamily="2" charset="0"/>
              <a:cs typeface="Sabon Next LT" panose="02000500000000000000" pitchFamily="2" charset="0"/>
            </a:rPr>
            <a:t>ERP captures sales, returns and inventory impact</a:t>
          </a:r>
          <a:endParaRPr lang="en-US" sz="1200" kern="1200" dirty="0">
            <a:latin typeface="Sabon Next LT" panose="02000500000000000000" pitchFamily="2" charset="0"/>
            <a:cs typeface="Sabon Next LT" panose="02000500000000000000" pitchFamily="2" charset="0"/>
          </a:endParaRPr>
        </a:p>
      </dsp:txBody>
      <dsp:txXfrm>
        <a:off x="4792" y="1303094"/>
        <a:ext cx="1396373" cy="1489564"/>
      </dsp:txXfrm>
    </dsp:sp>
    <dsp:sp modelId="{CA10351D-9602-4C84-BF39-44A22470FDAA}">
      <dsp:nvSpPr>
        <dsp:cNvPr id="0" name=""/>
        <dsp:cNvSpPr/>
      </dsp:nvSpPr>
      <dsp:spPr>
        <a:xfrm>
          <a:off x="1534259" y="517634"/>
          <a:ext cx="1745467" cy="698186"/>
        </a:xfrm>
        <a:prstGeom prst="chevron">
          <a:avLst/>
        </a:prstGeom>
        <a:solidFill>
          <a:schemeClr val="accent2">
            <a:shade val="80000"/>
            <a:hueOff val="86599"/>
            <a:satOff val="-3710"/>
            <a:lumOff val="511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Sabon Next LT" panose="02000500000000000000" pitchFamily="2" charset="0"/>
              <a:cs typeface="Sabon Next LT" panose="02000500000000000000" pitchFamily="2" charset="0"/>
            </a:rPr>
            <a:t>Data Loaded - MS Fabric Lakehouse</a:t>
          </a:r>
        </a:p>
      </dsp:txBody>
      <dsp:txXfrm>
        <a:off x="1883352" y="517634"/>
        <a:ext cx="1047281" cy="698186"/>
      </dsp:txXfrm>
    </dsp:sp>
    <dsp:sp modelId="{71F67809-C0D3-4B24-936E-FA627A35EB1F}">
      <dsp:nvSpPr>
        <dsp:cNvPr id="0" name=""/>
        <dsp:cNvSpPr/>
      </dsp:nvSpPr>
      <dsp:spPr>
        <a:xfrm>
          <a:off x="1534259" y="1303094"/>
          <a:ext cx="1396373" cy="1489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abon Next LT" panose="02000500000000000000" pitchFamily="2" charset="0"/>
              <a:cs typeface="Sabon Next LT" panose="02000500000000000000" pitchFamily="2" charset="0"/>
            </a:rPr>
            <a:t>Data from ERP, CRM &amp; suppliers is extracted via Azure Data Factory</a:t>
          </a:r>
          <a:endParaRPr lang="en-US" sz="1200" kern="1200" dirty="0">
            <a:latin typeface="Sabon Next LT" panose="02000500000000000000" pitchFamily="2" charset="0"/>
            <a:cs typeface="Sabon Next LT" panose="02000500000000000000" pitchFamily="2" charset="0"/>
          </a:endParaRPr>
        </a:p>
        <a:p>
          <a:pPr marL="114300" lvl="1" indent="-114300" algn="l" defTabSz="533400">
            <a:lnSpc>
              <a:spcPct val="90000"/>
            </a:lnSpc>
            <a:spcBef>
              <a:spcPct val="0"/>
            </a:spcBef>
            <a:spcAft>
              <a:spcPct val="15000"/>
            </a:spcAft>
            <a:buChar char="•"/>
          </a:pPr>
          <a:r>
            <a:rPr lang="en-US" sz="1200" kern="1200">
              <a:latin typeface="Sabon Next LT" panose="02000500000000000000" pitchFamily="2" charset="0"/>
              <a:cs typeface="Sabon Next LT" panose="02000500000000000000" pitchFamily="2" charset="0"/>
            </a:rPr>
            <a:t>Stored in Raw Data Layer</a:t>
          </a:r>
          <a:endParaRPr lang="en-US" sz="1200" kern="1200" dirty="0">
            <a:latin typeface="Sabon Next LT" panose="02000500000000000000" pitchFamily="2" charset="0"/>
            <a:cs typeface="Sabon Next LT" panose="02000500000000000000" pitchFamily="2" charset="0"/>
          </a:endParaRPr>
        </a:p>
      </dsp:txBody>
      <dsp:txXfrm>
        <a:off x="1534259" y="1303094"/>
        <a:ext cx="1396373" cy="1489564"/>
      </dsp:txXfrm>
    </dsp:sp>
    <dsp:sp modelId="{0E669C89-2021-4FB5-A1F6-32E4E748FBDE}">
      <dsp:nvSpPr>
        <dsp:cNvPr id="0" name=""/>
        <dsp:cNvSpPr/>
      </dsp:nvSpPr>
      <dsp:spPr>
        <a:xfrm>
          <a:off x="3063727" y="517634"/>
          <a:ext cx="1745467" cy="698186"/>
        </a:xfrm>
        <a:prstGeom prst="chevron">
          <a:avLst/>
        </a:prstGeom>
        <a:solidFill>
          <a:schemeClr val="accent2">
            <a:shade val="80000"/>
            <a:hueOff val="173197"/>
            <a:satOff val="-7419"/>
            <a:lumOff val="102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Sabon Next LT" panose="02000500000000000000" pitchFamily="2" charset="0"/>
              <a:cs typeface="Sabon Next LT" panose="02000500000000000000" pitchFamily="2" charset="0"/>
            </a:rPr>
            <a:t>Data Transformed</a:t>
          </a:r>
        </a:p>
      </dsp:txBody>
      <dsp:txXfrm>
        <a:off x="3412820" y="517634"/>
        <a:ext cx="1047281" cy="698186"/>
      </dsp:txXfrm>
    </dsp:sp>
    <dsp:sp modelId="{A8D5D26B-B7C5-462F-8E2B-60D4269171FB}">
      <dsp:nvSpPr>
        <dsp:cNvPr id="0" name=""/>
        <dsp:cNvSpPr/>
      </dsp:nvSpPr>
      <dsp:spPr>
        <a:xfrm>
          <a:off x="3063727" y="1303094"/>
          <a:ext cx="1396373" cy="1489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b="0" kern="1200">
              <a:latin typeface="Sabon Next LT" panose="02000500000000000000" pitchFamily="2" charset="0"/>
              <a:cs typeface="Sabon Next LT" panose="02000500000000000000" pitchFamily="2" charset="0"/>
            </a:rPr>
            <a:t>Cleaned &amp; standardized</a:t>
          </a:r>
          <a:endParaRPr lang="en-US" sz="1200" kern="1200" dirty="0">
            <a:latin typeface="Sabon Next LT" panose="02000500000000000000" pitchFamily="2" charset="0"/>
            <a:cs typeface="Sabon Next LT" panose="02000500000000000000" pitchFamily="2" charset="0"/>
          </a:endParaRPr>
        </a:p>
        <a:p>
          <a:pPr marL="114300" lvl="1" indent="-114300" algn="l" defTabSz="533400">
            <a:lnSpc>
              <a:spcPct val="90000"/>
            </a:lnSpc>
            <a:spcBef>
              <a:spcPct val="0"/>
            </a:spcBef>
            <a:spcAft>
              <a:spcPct val="15000"/>
            </a:spcAft>
            <a:buChar char="•"/>
          </a:pPr>
          <a:r>
            <a:rPr lang="en-US" sz="1200" b="0" kern="1200">
              <a:latin typeface="Sabon Next LT" panose="02000500000000000000" pitchFamily="2" charset="0"/>
              <a:cs typeface="Sabon Next LT" panose="02000500000000000000" pitchFamily="2" charset="0"/>
            </a:rPr>
            <a:t>Structured into Aggregated Layer for modeling</a:t>
          </a:r>
          <a:endParaRPr lang="en-US" sz="1200" b="0" kern="1200" dirty="0">
            <a:latin typeface="Sabon Next LT" panose="02000500000000000000" pitchFamily="2" charset="0"/>
            <a:cs typeface="Sabon Next LT" panose="02000500000000000000" pitchFamily="2" charset="0"/>
          </a:endParaRPr>
        </a:p>
      </dsp:txBody>
      <dsp:txXfrm>
        <a:off x="3063727" y="1303094"/>
        <a:ext cx="1396373" cy="1489564"/>
      </dsp:txXfrm>
    </dsp:sp>
    <dsp:sp modelId="{E5C2E0D2-EC8E-4EA3-92C3-A0F5C113002F}">
      <dsp:nvSpPr>
        <dsp:cNvPr id="0" name=""/>
        <dsp:cNvSpPr/>
      </dsp:nvSpPr>
      <dsp:spPr>
        <a:xfrm>
          <a:off x="4593194" y="517634"/>
          <a:ext cx="1745467" cy="698186"/>
        </a:xfrm>
        <a:prstGeom prst="chevron">
          <a:avLst/>
        </a:prstGeom>
        <a:solidFill>
          <a:schemeClr val="accent2">
            <a:shade val="80000"/>
            <a:hueOff val="259796"/>
            <a:satOff val="-11129"/>
            <a:lumOff val="15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Sabon Next LT" panose="02000500000000000000" pitchFamily="2" charset="0"/>
              <a:cs typeface="Sabon Next LT" panose="02000500000000000000" pitchFamily="2" charset="0"/>
            </a:rPr>
            <a:t>Predictive Models &amp; Analytics</a:t>
          </a:r>
        </a:p>
      </dsp:txBody>
      <dsp:txXfrm>
        <a:off x="4942287" y="517634"/>
        <a:ext cx="1047281" cy="698186"/>
      </dsp:txXfrm>
    </dsp:sp>
    <dsp:sp modelId="{891DE1A9-E4D0-40F4-9464-2BC6D84DB079}">
      <dsp:nvSpPr>
        <dsp:cNvPr id="0" name=""/>
        <dsp:cNvSpPr/>
      </dsp:nvSpPr>
      <dsp:spPr>
        <a:xfrm>
          <a:off x="4593194" y="1303094"/>
          <a:ext cx="1396373" cy="1489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abon Next LT" panose="02000500000000000000" pitchFamily="2" charset="0"/>
              <a:cs typeface="Sabon Next LT" panose="02000500000000000000" pitchFamily="2" charset="0"/>
            </a:rPr>
            <a:t>Demand Forecasting</a:t>
          </a:r>
          <a:endParaRPr lang="en-US" sz="1200" kern="1200" dirty="0">
            <a:latin typeface="Sabon Next LT" panose="02000500000000000000" pitchFamily="2" charset="0"/>
            <a:cs typeface="Sabon Next LT" panose="02000500000000000000" pitchFamily="2" charset="0"/>
          </a:endParaRPr>
        </a:p>
        <a:p>
          <a:pPr marL="114300" lvl="1" indent="-114300" algn="l" defTabSz="533400">
            <a:lnSpc>
              <a:spcPct val="90000"/>
            </a:lnSpc>
            <a:spcBef>
              <a:spcPct val="0"/>
            </a:spcBef>
            <a:spcAft>
              <a:spcPct val="15000"/>
            </a:spcAft>
            <a:buChar char="•"/>
          </a:pPr>
          <a:r>
            <a:rPr lang="en-US" sz="1200" kern="1200">
              <a:latin typeface="Sabon Next LT" panose="02000500000000000000" pitchFamily="2" charset="0"/>
              <a:cs typeface="Sabon Next LT" panose="02000500000000000000" pitchFamily="2" charset="0"/>
            </a:rPr>
            <a:t>Stock Optimization</a:t>
          </a:r>
          <a:endParaRPr lang="en-US" sz="1200" kern="1200" dirty="0">
            <a:latin typeface="Sabon Next LT" panose="02000500000000000000" pitchFamily="2" charset="0"/>
            <a:cs typeface="Sabon Next LT" panose="02000500000000000000" pitchFamily="2" charset="0"/>
          </a:endParaRPr>
        </a:p>
        <a:p>
          <a:pPr marL="114300" lvl="1" indent="-114300" algn="l" defTabSz="533400">
            <a:lnSpc>
              <a:spcPct val="90000"/>
            </a:lnSpc>
            <a:spcBef>
              <a:spcPct val="0"/>
            </a:spcBef>
            <a:spcAft>
              <a:spcPct val="15000"/>
            </a:spcAft>
            <a:buChar char="•"/>
          </a:pPr>
          <a:r>
            <a:rPr lang="en-US" sz="1200" kern="1200" dirty="0">
              <a:latin typeface="Sabon Next LT" panose="02000500000000000000" pitchFamily="2" charset="0"/>
              <a:cs typeface="Sabon Next LT" panose="02000500000000000000" pitchFamily="2" charset="0"/>
            </a:rPr>
            <a:t>Supplier Performance</a:t>
          </a:r>
        </a:p>
        <a:p>
          <a:pPr marL="114300" lvl="1" indent="-114300" algn="l" defTabSz="533400">
            <a:lnSpc>
              <a:spcPct val="90000"/>
            </a:lnSpc>
            <a:spcBef>
              <a:spcPct val="0"/>
            </a:spcBef>
            <a:spcAft>
              <a:spcPct val="15000"/>
            </a:spcAft>
            <a:buChar char="•"/>
          </a:pPr>
          <a:r>
            <a:rPr lang="en-US" sz="1200" kern="1200" dirty="0">
              <a:latin typeface="Sabon Next LT" panose="02000500000000000000" pitchFamily="2" charset="0"/>
              <a:cs typeface="Sabon Next LT" panose="02000500000000000000" pitchFamily="2" charset="0"/>
            </a:rPr>
            <a:t>Continuous Learning</a:t>
          </a:r>
        </a:p>
      </dsp:txBody>
      <dsp:txXfrm>
        <a:off x="4593194" y="1303094"/>
        <a:ext cx="1396373" cy="1489564"/>
      </dsp:txXfrm>
    </dsp:sp>
    <dsp:sp modelId="{1606330E-A1DD-4E16-B8EA-20ACC655C84E}">
      <dsp:nvSpPr>
        <dsp:cNvPr id="0" name=""/>
        <dsp:cNvSpPr/>
      </dsp:nvSpPr>
      <dsp:spPr>
        <a:xfrm>
          <a:off x="6122662" y="517634"/>
          <a:ext cx="1745467" cy="698186"/>
        </a:xfrm>
        <a:prstGeom prst="chevron">
          <a:avLst/>
        </a:prstGeom>
        <a:solidFill>
          <a:schemeClr val="accent2">
            <a:shade val="80000"/>
            <a:hueOff val="346395"/>
            <a:satOff val="-14838"/>
            <a:lumOff val="204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Sabon Next LT" panose="02000500000000000000" pitchFamily="2" charset="0"/>
              <a:cs typeface="Sabon Next LT" panose="02000500000000000000" pitchFamily="2" charset="0"/>
            </a:rPr>
            <a:t>Forecasts - Power BI</a:t>
          </a:r>
        </a:p>
      </dsp:txBody>
      <dsp:txXfrm>
        <a:off x="6471755" y="517634"/>
        <a:ext cx="1047281" cy="698186"/>
      </dsp:txXfrm>
    </dsp:sp>
    <dsp:sp modelId="{8E5EFF98-13D8-48A3-AF92-90FC2256BF88}">
      <dsp:nvSpPr>
        <dsp:cNvPr id="0" name=""/>
        <dsp:cNvSpPr/>
      </dsp:nvSpPr>
      <dsp:spPr>
        <a:xfrm>
          <a:off x="6122662" y="1303094"/>
          <a:ext cx="1396373" cy="1489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Sabon Next LT" panose="02000500000000000000" pitchFamily="2" charset="0"/>
              <a:cs typeface="Sabon Next LT" panose="02000500000000000000" pitchFamily="2" charset="0"/>
            </a:rPr>
            <a:t>Semantic model enables dashboards, visualizations &amp; alerts</a:t>
          </a:r>
        </a:p>
      </dsp:txBody>
      <dsp:txXfrm>
        <a:off x="6122662" y="1303094"/>
        <a:ext cx="1396373" cy="1489564"/>
      </dsp:txXfrm>
    </dsp:sp>
    <dsp:sp modelId="{C028D7F0-6CFE-48E3-B16F-5260AD951653}">
      <dsp:nvSpPr>
        <dsp:cNvPr id="0" name=""/>
        <dsp:cNvSpPr/>
      </dsp:nvSpPr>
      <dsp:spPr>
        <a:xfrm>
          <a:off x="7652129" y="517634"/>
          <a:ext cx="1745467" cy="698186"/>
        </a:xfrm>
        <a:prstGeom prst="chevron">
          <a:avLst/>
        </a:prstGeom>
        <a:solidFill>
          <a:schemeClr val="accent2">
            <a:shade val="80000"/>
            <a:hueOff val="432993"/>
            <a:satOff val="-18547"/>
            <a:lumOff val="2558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Alerts &amp; Reports</a:t>
          </a:r>
          <a:endParaRPr lang="en-US" sz="1200" kern="1200" dirty="0">
            <a:latin typeface="Sabon Next LT" panose="02000500000000000000" pitchFamily="2" charset="0"/>
            <a:cs typeface="Sabon Next LT" panose="02000500000000000000" pitchFamily="2" charset="0"/>
          </a:endParaRPr>
        </a:p>
      </dsp:txBody>
      <dsp:txXfrm>
        <a:off x="8001222" y="517634"/>
        <a:ext cx="1047281" cy="698186"/>
      </dsp:txXfrm>
    </dsp:sp>
    <dsp:sp modelId="{F9B08A90-9936-41C6-8408-CAB9A79BD712}">
      <dsp:nvSpPr>
        <dsp:cNvPr id="0" name=""/>
        <dsp:cNvSpPr/>
      </dsp:nvSpPr>
      <dsp:spPr>
        <a:xfrm>
          <a:off x="7652129" y="1303094"/>
          <a:ext cx="1396373" cy="1489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latin typeface="Sabon Next LT" panose="02000500000000000000" pitchFamily="2" charset="0"/>
              <a:cs typeface="Sabon Next LT" panose="02000500000000000000" pitchFamily="2" charset="0"/>
            </a:rPr>
            <a:t>Power BI &amp; Power Automate send email alerts for stock issues</a:t>
          </a:r>
          <a:endParaRPr lang="en-US" sz="1200" kern="1200" dirty="0">
            <a:latin typeface="Sabon Next LT" panose="02000500000000000000" pitchFamily="2" charset="0"/>
            <a:cs typeface="Sabon Next LT" panose="02000500000000000000" pitchFamily="2" charset="0"/>
          </a:endParaRPr>
        </a:p>
      </dsp:txBody>
      <dsp:txXfrm>
        <a:off x="7652129" y="1303094"/>
        <a:ext cx="1396373" cy="1489564"/>
      </dsp:txXfrm>
    </dsp:sp>
    <dsp:sp modelId="{ECAFD141-DF0D-484D-98EA-AE6034336CC8}">
      <dsp:nvSpPr>
        <dsp:cNvPr id="0" name=""/>
        <dsp:cNvSpPr/>
      </dsp:nvSpPr>
      <dsp:spPr>
        <a:xfrm>
          <a:off x="9181597" y="517634"/>
          <a:ext cx="1745467" cy="698186"/>
        </a:xfrm>
        <a:prstGeom prst="chevron">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Sabon Next LT" panose="02000500000000000000" pitchFamily="2" charset="0"/>
              <a:cs typeface="Sabon Next LT" panose="02000500000000000000" pitchFamily="2" charset="0"/>
            </a:rPr>
            <a:t>Dashboards</a:t>
          </a:r>
        </a:p>
      </dsp:txBody>
      <dsp:txXfrm>
        <a:off x="9530690" y="517634"/>
        <a:ext cx="1047281" cy="698186"/>
      </dsp:txXfrm>
    </dsp:sp>
    <dsp:sp modelId="{66CD8529-4EF6-4B01-B562-4F9424A43DF4}">
      <dsp:nvSpPr>
        <dsp:cNvPr id="0" name=""/>
        <dsp:cNvSpPr/>
      </dsp:nvSpPr>
      <dsp:spPr>
        <a:xfrm>
          <a:off x="9181597" y="1303094"/>
          <a:ext cx="1396373" cy="1489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Sabon Next LT" panose="02000500000000000000" pitchFamily="2" charset="0"/>
              <a:cs typeface="Sabon Next LT" panose="02000500000000000000" pitchFamily="2" charset="0"/>
            </a:rPr>
            <a:t>Dynamic manager engagement</a:t>
          </a:r>
        </a:p>
        <a:p>
          <a:pPr marL="114300" lvl="1" indent="-114300" algn="l" defTabSz="533400">
            <a:lnSpc>
              <a:spcPct val="90000"/>
            </a:lnSpc>
            <a:spcBef>
              <a:spcPct val="0"/>
            </a:spcBef>
            <a:spcAft>
              <a:spcPct val="15000"/>
            </a:spcAft>
            <a:buChar char="•"/>
          </a:pPr>
          <a:r>
            <a:rPr lang="en-US" sz="1200" kern="1200" dirty="0">
              <a:latin typeface="Sabon Next LT" panose="02000500000000000000" pitchFamily="2" charset="0"/>
              <a:cs typeface="Sabon Next LT" panose="02000500000000000000" pitchFamily="2" charset="0"/>
            </a:rPr>
            <a:t>On-Demand access to trends, risks &amp; recommendations</a:t>
          </a:r>
        </a:p>
      </dsp:txBody>
      <dsp:txXfrm>
        <a:off x="9181597" y="1303094"/>
        <a:ext cx="1396373" cy="1489564"/>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lvl="0" indent="0" algn="l" rtl="0">
              <a:lnSpc>
                <a:spcPct val="100000"/>
              </a:lnSpc>
              <a:spcBef>
                <a:spcPts val="0"/>
              </a:spcBef>
              <a:spcAft>
                <a:spcPts val="0"/>
              </a:spcAft>
              <a:buSzPts val="1100"/>
              <a:buNone/>
            </a:pPr>
            <a:r>
              <a:rPr lang="en-US" dirty="0"/>
              <a:t>Intro- Noelle </a:t>
            </a:r>
          </a:p>
          <a:p>
            <a:pPr marL="0" lvl="0" indent="0" algn="l" rtl="0">
              <a:lnSpc>
                <a:spcPct val="100000"/>
              </a:lnSpc>
              <a:spcBef>
                <a:spcPts val="0"/>
              </a:spcBef>
              <a:spcAft>
                <a:spcPts val="0"/>
              </a:spcAft>
              <a:buSzPts val="1100"/>
              <a:buNone/>
            </a:pPr>
            <a:r>
              <a:rPr lang="en-US" dirty="0"/>
              <a:t>Hi everyone — thanks so much for being here. I’m Noelle Matthews, and this is Travis McKenzie. Together we’re Lucky Dog Analytics.</a:t>
            </a:r>
            <a:br>
              <a:rPr lang="en-US" dirty="0"/>
            </a:br>
            <a:r>
              <a:rPr lang="en-US" dirty="0"/>
              <a:t>Over the last several weeks, we’ve worked closely with your data, systems, and goals to create a solution we believe will significantly reduce inventory-related costs, streamline operations, and help WWI scale. We’re excited to walk you through what we found and what’s possible moving forward.</a:t>
            </a:r>
          </a:p>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Noelle: </a:t>
            </a:r>
          </a:p>
          <a:p>
            <a:r>
              <a:rPr lang="en-US" dirty="0"/>
              <a:t>Operationally, WWI gains speed, visibility, and confidence. You’ll reduce backorders, spot disruptions early, and make decisions based on data, not guesswork. It’s about fewer surprises and more control.</a:t>
            </a:r>
          </a:p>
          <a:p>
            <a:endParaRPr lang="en-US" dirty="0"/>
          </a:p>
          <a:p>
            <a:r>
              <a:rPr lang="en-US" dirty="0"/>
              <a:t>Or</a:t>
            </a:r>
          </a:p>
          <a:p>
            <a:r>
              <a:rPr lang="en-US" dirty="0"/>
              <a:t>Operationally, this gives WWI speed, accuracy, and control. You’ll be able to make data-backed inventory decisions quickly, reduce delays, and improve trust across your supply chain.</a:t>
            </a:r>
          </a:p>
        </p:txBody>
      </p:sp>
    </p:spTree>
    <p:extLst>
      <p:ext uri="{BB962C8B-B14F-4D97-AF65-F5344CB8AC3E}">
        <p14:creationId xmlns:p14="http://schemas.microsoft.com/office/powerpoint/2010/main" val="1019397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Travis</a:t>
            </a:r>
          </a:p>
          <a:p>
            <a:r>
              <a:rPr lang="en-US" dirty="0"/>
              <a:t>From a strategic lens, this architecture sets you up for long-term value. It scales, it learns, and it brings your teams from supply chain to finance- onto the same page.</a:t>
            </a:r>
          </a:p>
          <a:p>
            <a:endParaRPr lang="en-US" dirty="0"/>
          </a:p>
          <a:p>
            <a:r>
              <a:rPr lang="en-US" dirty="0"/>
              <a:t>Strategically, this solution creates long-term value. You’re not just solving today’s problems, you’re setting up the infrastructure to support future growth, new use cases, and a more aligned organization.</a:t>
            </a:r>
          </a:p>
        </p:txBody>
      </p:sp>
    </p:spTree>
    <p:extLst>
      <p:ext uri="{BB962C8B-B14F-4D97-AF65-F5344CB8AC3E}">
        <p14:creationId xmlns:p14="http://schemas.microsoft.com/office/powerpoint/2010/main" val="1649742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lvl="0" indent="0" algn="l" rtl="0">
              <a:lnSpc>
                <a:spcPct val="100000"/>
              </a:lnSpc>
              <a:spcBef>
                <a:spcPts val="0"/>
              </a:spcBef>
              <a:spcAft>
                <a:spcPts val="0"/>
              </a:spcAft>
              <a:buSzPts val="1100"/>
              <a:buNone/>
            </a:pPr>
            <a:r>
              <a:rPr lang="en-US" dirty="0"/>
              <a:t>Noelle:</a:t>
            </a:r>
          </a:p>
          <a:p>
            <a:pPr marL="0" lvl="0" indent="0" algn="l" rtl="0">
              <a:lnSpc>
                <a:spcPct val="100000"/>
              </a:lnSpc>
              <a:spcBef>
                <a:spcPts val="0"/>
              </a:spcBef>
              <a:spcAft>
                <a:spcPts val="0"/>
              </a:spcAft>
              <a:buSzPts val="1100"/>
              <a:buNone/>
            </a:pPr>
            <a:r>
              <a:rPr lang="en-US" dirty="0"/>
              <a:t>These numbers tell a compelling story. Just by addressing the core issues in inventory mismanagement, WWI could potentially recoup over $1.2 million annually.</a:t>
            </a:r>
            <a:br>
              <a:rPr lang="en-US" dirty="0"/>
            </a:br>
            <a:r>
              <a:rPr lang="en-US" dirty="0"/>
              <a:t>Reducing lost sales and write-offs is the most obvious win, but don’t overlook the softer savings, like minimizing admin errors and reducing labor inefficiencies.</a:t>
            </a:r>
            <a:br>
              <a:rPr lang="en-US" dirty="0"/>
            </a:br>
            <a:r>
              <a:rPr lang="en-US" dirty="0"/>
              <a:t>What’s especially powerful is how these gains are achievable without overhauling your entire system, we’re building on top of your existing data with smarter architecture and actionable insights.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estimate a potential savings of over $1.2 million annually. That includes avoided losses, reduced waste, and better labor efficiency, all from more accurate forecasting and automated processes.</a:t>
            </a:r>
          </a:p>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We have many enhancements and premium services available.  </a:t>
            </a:r>
          </a:p>
          <a:p>
            <a:endParaRPr lang="en-US" dirty="0"/>
          </a:p>
          <a:p>
            <a:r>
              <a:rPr lang="en-US" dirty="0"/>
              <a:t>Scalable Add-Ons include product lifecycle modeling, supplier portal integrations, churn prediction, pricing optimization and dashboard refinements.</a:t>
            </a:r>
          </a:p>
          <a:p>
            <a:endParaRPr lang="en-US" dirty="0"/>
          </a:p>
          <a:p>
            <a:r>
              <a:rPr lang="en-US" dirty="0"/>
              <a:t>Support Options include model health checks, dashboard refreshes, training, onboarding and ecosystem development</a:t>
            </a:r>
          </a:p>
        </p:txBody>
      </p:sp>
    </p:spTree>
    <p:extLst>
      <p:ext uri="{BB962C8B-B14F-4D97-AF65-F5344CB8AC3E}">
        <p14:creationId xmlns:p14="http://schemas.microsoft.com/office/powerpoint/2010/main" val="87667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Noelle</a:t>
            </a:r>
          </a:p>
          <a:p>
            <a:r>
              <a:rPr lang="en-US" dirty="0"/>
              <a:t>We're ready to move and the system is, too!</a:t>
            </a:r>
            <a:br>
              <a:rPr lang="en-US" dirty="0"/>
            </a:br>
            <a:r>
              <a:rPr lang="en-US" dirty="0"/>
              <a:t>To launch Phase 1, we just need a few quick alignments: assign key internal champions, confirm a kickoff date, and finalize milestone expectations.</a:t>
            </a:r>
            <a:br>
              <a:rPr lang="en-US" dirty="0"/>
            </a:br>
            <a:r>
              <a:rPr lang="en-US" dirty="0"/>
              <a:t>From there, our team will take the lead on standing up the system and supporting WWI through a smooth, focused implementation.</a:t>
            </a:r>
            <a:br>
              <a:rPr lang="en-US" dirty="0"/>
            </a:br>
            <a:r>
              <a:rPr lang="en-US" dirty="0"/>
              <a:t>You’ll be getting measurable results within weeks; with better forecasting, smarter replenishment, and clearer cross-team visibility.</a:t>
            </a:r>
          </a:p>
        </p:txBody>
      </p:sp>
    </p:spTree>
    <p:extLst>
      <p:ext uri="{BB962C8B-B14F-4D97-AF65-F5344CB8AC3E}">
        <p14:creationId xmlns:p14="http://schemas.microsoft.com/office/powerpoint/2010/main" val="3047668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Travis</a:t>
            </a:r>
          </a:p>
          <a:p>
            <a:r>
              <a:rPr lang="en-US" dirty="0"/>
              <a:t>Thank you so much for the time and attention today.</a:t>
            </a:r>
            <a:br>
              <a:rPr lang="en-US" dirty="0"/>
            </a:br>
            <a:r>
              <a:rPr lang="en-US" dirty="0"/>
              <a:t>We’re happy to answer any questions you have or dive deeper into any area of the solution.</a:t>
            </a:r>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Agenda - Travis</a:t>
            </a:r>
          </a:p>
          <a:p>
            <a:r>
              <a:rPr lang="en-US" dirty="0"/>
              <a:t>Here’s a quick look at what we’ll cover today, we’ll start with some of the challenges WWI’s been facing, walk through our proposed solution and architecture, share our proof of concept highlights, and end with projected wins and implementation next steps.</a:t>
            </a:r>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lvl="0" indent="0" algn="l" rtl="0">
              <a:lnSpc>
                <a:spcPct val="100000"/>
              </a:lnSpc>
              <a:spcBef>
                <a:spcPts val="0"/>
              </a:spcBef>
              <a:spcAft>
                <a:spcPts val="0"/>
              </a:spcAft>
              <a:buSzPts val="1100"/>
              <a:buNone/>
            </a:pPr>
            <a:r>
              <a:rPr lang="en-US" dirty="0"/>
              <a:t>Story - Noelle </a:t>
            </a:r>
          </a:p>
          <a:p>
            <a:pPr marL="0" lvl="0" indent="0" algn="l" rtl="0">
              <a:lnSpc>
                <a:spcPct val="115000"/>
              </a:lnSpc>
              <a:spcBef>
                <a:spcPts val="1200"/>
              </a:spcBef>
              <a:spcAft>
                <a:spcPts val="0"/>
              </a:spcAft>
              <a:buClr>
                <a:schemeClr val="dk1"/>
              </a:buClr>
              <a:buSzPts val="1100"/>
              <a:buFont typeface="Arial"/>
              <a:buNone/>
            </a:pPr>
            <a:r>
              <a:rPr lang="en-US" dirty="0"/>
              <a:t>One of WWI’s most loyal clients placed a big reorder, but by the time they called, inventory had already run out. There was no low-stock alert, no backup strategy. That client couldn’t wait , so they went to another supplier. And in wholesale, that’s more than just one lost sale; it’s a broken relationship.</a:t>
            </a:r>
          </a:p>
        </p:txBody>
      </p:sp>
    </p:spTree>
    <p:extLst>
      <p:ext uri="{BB962C8B-B14F-4D97-AF65-F5344CB8AC3E}">
        <p14:creationId xmlns:p14="http://schemas.microsoft.com/office/powerpoint/2010/main" val="306865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lvl="0" indent="0" algn="l" rtl="0">
              <a:lnSpc>
                <a:spcPct val="115000"/>
              </a:lnSpc>
              <a:spcBef>
                <a:spcPts val="1200"/>
              </a:spcBef>
              <a:spcAft>
                <a:spcPts val="0"/>
              </a:spcAft>
              <a:buSzPts val="1100"/>
              <a:buNone/>
            </a:pPr>
            <a:r>
              <a:rPr lang="en-US" dirty="0">
                <a:solidFill>
                  <a:schemeClr val="dk1"/>
                </a:solidFill>
              </a:rPr>
              <a:t>Travis - </a:t>
            </a: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WWI’s had several items that were historical hot sellers   — but demands shifted</a:t>
            </a:r>
            <a:br>
              <a:rPr lang="en-US" dirty="0">
                <a:solidFill>
                  <a:schemeClr val="dk1"/>
                </a:solidFill>
              </a:rPr>
            </a:br>
            <a:r>
              <a:rPr lang="en-US" dirty="0">
                <a:solidFill>
                  <a:schemeClr val="dk1"/>
                </a:solidFill>
              </a:rPr>
              <a:t>Months later, thousands of units remain unsold, tying up capital and crowding warehouse space.</a:t>
            </a:r>
          </a:p>
          <a:p>
            <a:pPr marL="0" lvl="0" indent="0" algn="l" rtl="0">
              <a:lnSpc>
                <a:spcPct val="115000"/>
              </a:lnSpc>
              <a:spcBef>
                <a:spcPts val="1200"/>
              </a:spcBef>
              <a:spcAft>
                <a:spcPts val="0"/>
              </a:spcAft>
              <a:buClr>
                <a:schemeClr val="dk1"/>
              </a:buClr>
              <a:buSzPts val="1100"/>
              <a:buFont typeface="Arial"/>
              <a:buNone/>
            </a:pPr>
            <a:r>
              <a:rPr lang="en-US" dirty="0">
                <a:solidFill>
                  <a:schemeClr val="dk1"/>
                </a:solidFill>
              </a:rPr>
              <a:t>This is what happens when demand projections miss the mark:</a:t>
            </a:r>
            <a:br>
              <a:rPr lang="en-US" dirty="0">
                <a:solidFill>
                  <a:schemeClr val="dk1"/>
                </a:solidFill>
              </a:rPr>
            </a:br>
            <a:r>
              <a:rPr lang="en-US" dirty="0">
                <a:solidFill>
                  <a:schemeClr val="dk1"/>
                </a:solidFill>
              </a:rPr>
              <a:t> You're not just holding unsold product — you're losing opportunities to stock faster-moving, more profitable items.</a:t>
            </a:r>
          </a:p>
          <a:p>
            <a:pPr marL="0" lvl="0" indent="0" algn="l" rtl="0">
              <a:lnSpc>
                <a:spcPct val="115000"/>
              </a:lnSpc>
              <a:spcBef>
                <a:spcPts val="1200"/>
              </a:spcBef>
              <a:spcAft>
                <a:spcPts val="0"/>
              </a:spcAft>
              <a:buClr>
                <a:schemeClr val="dk1"/>
              </a:buClr>
              <a:buSzPts val="1100"/>
              <a:buFont typeface="Arial"/>
              <a:buNone/>
            </a:pPr>
            <a:endParaRPr lang="en-US" dirty="0">
              <a:solidFill>
                <a:schemeClr val="dk1"/>
              </a:solidFill>
            </a:endParaRPr>
          </a:p>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lvl="0" indent="0" algn="l" rtl="0">
              <a:lnSpc>
                <a:spcPct val="115000"/>
              </a:lnSpc>
              <a:spcBef>
                <a:spcPts val="1200"/>
              </a:spcBef>
              <a:spcAft>
                <a:spcPts val="0"/>
              </a:spcAft>
              <a:buClr>
                <a:schemeClr val="dk1"/>
              </a:buClr>
              <a:buSzPts val="1100"/>
              <a:buFont typeface="Arial"/>
              <a:buNone/>
            </a:pPr>
            <a:r>
              <a:rPr lang="en-US" dirty="0"/>
              <a:t>Noelle - </a:t>
            </a:r>
          </a:p>
          <a:p>
            <a:pPr marL="0" lvl="0" indent="0" algn="l" rtl="0">
              <a:lnSpc>
                <a:spcPct val="115000"/>
              </a:lnSpc>
              <a:spcBef>
                <a:spcPts val="1200"/>
              </a:spcBef>
              <a:spcAft>
                <a:spcPts val="0"/>
              </a:spcAft>
              <a:buClr>
                <a:schemeClr val="dk1"/>
              </a:buClr>
              <a:buSzPts val="1100"/>
              <a:buFont typeface="Arial"/>
              <a:buNone/>
            </a:pPr>
            <a:r>
              <a:rPr lang="en-US" dirty="0"/>
              <a:t>These aren’t abstract numbers. They represent real friction for WWI’s customers, real costs to the business, and real barriers to growth.</a:t>
            </a:r>
          </a:p>
          <a:p>
            <a:pPr marL="0" lvl="0" indent="0" algn="l" rtl="0">
              <a:lnSpc>
                <a:spcPct val="115000"/>
              </a:lnSpc>
              <a:spcBef>
                <a:spcPts val="1200"/>
              </a:spcBef>
              <a:spcAft>
                <a:spcPts val="0"/>
              </a:spcAft>
              <a:buClr>
                <a:schemeClr val="dk1"/>
              </a:buClr>
              <a:buSzPts val="1100"/>
              <a:buFont typeface="Arial"/>
              <a:buNone/>
            </a:pPr>
            <a:r>
              <a:rPr lang="en-US" dirty="0"/>
              <a:t>A full third of orders experience backorders. Nearly 1 in 5 invoices need manual correction. And it’s costing WWI over $2 million every year, not counting reputational damage.</a:t>
            </a:r>
          </a:p>
          <a:p>
            <a:pPr marL="0" lvl="0" indent="0" algn="l" rtl="0">
              <a:lnSpc>
                <a:spcPct val="115000"/>
              </a:lnSpc>
              <a:spcBef>
                <a:spcPts val="1200"/>
              </a:spcBef>
              <a:spcAft>
                <a:spcPts val="0"/>
              </a:spcAft>
              <a:buClr>
                <a:schemeClr val="dk1"/>
              </a:buClr>
              <a:buSzPts val="1100"/>
              <a:buFont typeface="Arial"/>
              <a:buNone/>
            </a:pPr>
            <a:r>
              <a:rPr lang="en-US" dirty="0"/>
              <a:t>Much of this can be traced to outdated systems and a lack of predictive insight. We believe this is exactly where a modern, data-driven inventory solution can make a measurable impact.</a:t>
            </a:r>
          </a:p>
          <a:p>
            <a:r>
              <a:rPr lang="en-US" dirty="0"/>
              <a:t>These numbers aren’t just stats; they represent real customer pain and real cost. Over 2,000 backorders a year, fulfillment delays of more than two weeks, and $2.1 million in annual losses tied directly to inventory issues. The root cause? Manual forecasting, outdated systems, and a lack of automation.</a:t>
            </a:r>
          </a:p>
        </p:txBody>
      </p:sp>
    </p:spTree>
    <p:extLst>
      <p:ext uri="{BB962C8B-B14F-4D97-AF65-F5344CB8AC3E}">
        <p14:creationId xmlns:p14="http://schemas.microsoft.com/office/powerpoint/2010/main" val="17791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818AB-ED67-8AB0-2C0A-A4DCF9A0BA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20DE9-BC67-FA24-480F-96E125653AA7}"/>
              </a:ext>
            </a:extLst>
          </p:cNvPr>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4EC27A0D-9B1B-4447-67C1-6F583B4A713F}"/>
              </a:ext>
            </a:extLst>
          </p:cNvPr>
          <p:cNvSpPr>
            <a:spLocks noGrp="1"/>
          </p:cNvSpPr>
          <p:nvPr>
            <p:ph type="body" idx="1"/>
          </p:nvPr>
        </p:nvSpPr>
        <p:spPr>
          <a:xfrm>
            <a:off x="1371600" y="11734800"/>
            <a:ext cx="10972800" cy="9601200"/>
          </a:xfrm>
          <a:prstGeom prst="rect">
            <a:avLst/>
          </a:prstGeom>
        </p:spPr>
        <p:txBody>
          <a:bodyPr/>
          <a:lstStyle/>
          <a:p>
            <a:pPr marL="0" lvl="0" indent="0" algn="l" rtl="0">
              <a:lnSpc>
                <a:spcPct val="100000"/>
              </a:lnSpc>
              <a:spcBef>
                <a:spcPts val="0"/>
              </a:spcBef>
              <a:spcAft>
                <a:spcPts val="0"/>
              </a:spcAft>
              <a:buClr>
                <a:schemeClr val="dk1"/>
              </a:buClr>
              <a:buSzPts val="1100"/>
              <a:buFont typeface="Arial"/>
              <a:buNone/>
            </a:pPr>
            <a:r>
              <a:rPr lang="en-US" dirty="0"/>
              <a:t>Travis - </a:t>
            </a:r>
          </a:p>
          <a:p>
            <a:pPr marL="0" lvl="0" indent="0" algn="l" rtl="0">
              <a:lnSpc>
                <a:spcPct val="100000"/>
              </a:lnSpc>
              <a:spcBef>
                <a:spcPts val="0"/>
              </a:spcBef>
              <a:spcAft>
                <a:spcPts val="0"/>
              </a:spcAft>
              <a:buClr>
                <a:schemeClr val="dk1"/>
              </a:buClr>
              <a:buSzPts val="1100"/>
              <a:buFont typeface="Arial"/>
              <a:buNone/>
            </a:pPr>
            <a:r>
              <a:rPr lang="en-US" dirty="0"/>
              <a:t>What we are providing isn’t just a dashboard. It’s a full data-to-decision solution.</a:t>
            </a:r>
          </a:p>
          <a:p>
            <a:pPr marL="0" lvl="0" indent="0" algn="l" rtl="0">
              <a:lnSpc>
                <a:spcPct val="100000"/>
              </a:lnSpc>
              <a:spcBef>
                <a:spcPts val="0"/>
              </a:spcBef>
              <a:spcAft>
                <a:spcPts val="0"/>
              </a:spcAft>
              <a:buClr>
                <a:schemeClr val="dk1"/>
              </a:buClr>
              <a:buSzPts val="1100"/>
              <a:buFont typeface="Arial"/>
              <a:buNone/>
            </a:pPr>
            <a:r>
              <a:rPr lang="en-US" dirty="0"/>
              <a:t>This system predicts demand, monitors performance, and drives real-time decisions.</a:t>
            </a: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r>
              <a:rPr lang="en-US" dirty="0"/>
              <a:t>Data is generated, extracted, loaded and transformed.  From there, we integrate advanced demand forecasting, stock optimization, supplier performance and much more.</a:t>
            </a: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r>
              <a:rPr lang="en-US" dirty="0"/>
              <a:t>Alerts, reports and dashboards engage and inform decision makers.</a:t>
            </a:r>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r>
              <a:rPr lang="en-US" dirty="0"/>
              <a:t>This enables WWI to reduce overstocking, eliminate costly backorders, and make inventory operation smarter, faster, and scalable.</a:t>
            </a:r>
          </a:p>
          <a:p>
            <a:pPr marL="0" lvl="0" indent="0" algn="l" rtl="0">
              <a:lnSpc>
                <a:spcPct val="100000"/>
              </a:lnSpc>
              <a:spcBef>
                <a:spcPts val="0"/>
              </a:spcBef>
              <a:spcAft>
                <a:spcPts val="0"/>
              </a:spcAft>
              <a:buSzPts val="1100"/>
              <a:buNone/>
            </a:pPr>
            <a:endParaRPr lang="en-US" dirty="0"/>
          </a:p>
          <a:p>
            <a:endParaRPr lang="en-US" dirty="0"/>
          </a:p>
        </p:txBody>
      </p:sp>
    </p:spTree>
    <p:extLst>
      <p:ext uri="{BB962C8B-B14F-4D97-AF65-F5344CB8AC3E}">
        <p14:creationId xmlns:p14="http://schemas.microsoft.com/office/powerpoint/2010/main" val="274117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Noelle:</a:t>
            </a:r>
          </a:p>
          <a:p>
            <a:pPr>
              <a:buNone/>
            </a:pPr>
            <a:r>
              <a:rPr lang="en-US" dirty="0"/>
              <a:t>Our architecture starts by capturing customer feedback, order history, and supplier data — all pulled from WWI’s CRM, ERP, and vendor systems.</a:t>
            </a:r>
          </a:p>
          <a:p>
            <a:pPr>
              <a:buNone/>
            </a:pPr>
            <a:r>
              <a:rPr lang="en-US" dirty="0"/>
              <a:t>That data flows into Microsoft Fabric using Azure Data Factory, where it’s cleaned, standardized, and transformed through a multi-layered lakehouse structure.</a:t>
            </a:r>
          </a:p>
          <a:p>
            <a:pPr>
              <a:buNone/>
            </a:pPr>
            <a:r>
              <a:rPr lang="en-US" dirty="0"/>
              <a:t>From there, we apply predictive models for demand forecasting, stock optimization, and supplier performance. These models continuously learn and improve over time.</a:t>
            </a:r>
          </a:p>
          <a:p>
            <a:pPr>
              <a:buNone/>
            </a:pPr>
            <a:r>
              <a:rPr lang="en-US" dirty="0"/>
              <a:t>The refined insights are integrated into Power BI, where they drive real-time dashboards, automated alerts, and decision-ready reporting.</a:t>
            </a:r>
          </a:p>
          <a:p>
            <a:pPr>
              <a:buNone/>
            </a:pPr>
            <a:r>
              <a:rPr lang="en-US" dirty="0"/>
              <a:t>When a stock issue is detected, managers are notified instantly and can review forecasts, assess risks, and approve replenishment — all directly from the dashboard.</a:t>
            </a:r>
          </a:p>
          <a:p>
            <a:r>
              <a:rPr lang="en-US" dirty="0"/>
              <a:t>Once an order is approved, it flows back into WWI’s ERP system, updating inventory and completing the loop.</a:t>
            </a:r>
          </a:p>
          <a:p>
            <a:endParaRPr lang="en-US" dirty="0"/>
          </a:p>
          <a:p>
            <a:endParaRPr lang="en-US" dirty="0"/>
          </a:p>
          <a:p>
            <a:endParaRPr lang="en-US" dirty="0"/>
          </a:p>
          <a:p>
            <a:endParaRPr lang="en-US" dirty="0"/>
          </a:p>
          <a:p>
            <a:endParaRPr lang="en-US" dirty="0"/>
          </a:p>
          <a:p>
            <a:r>
              <a:rPr lang="en-US" dirty="0"/>
              <a:t>Other option:</a:t>
            </a:r>
          </a:p>
          <a:p>
            <a:r>
              <a:rPr lang="en-US" dirty="0"/>
              <a:t>Let me break this down quickly- Data is pulled from WWI’s CRM, ERP, and supplier systems into a centralized lakehouse. It’s cleaned, transformed, and modeled to feed predictive insights.</a:t>
            </a:r>
            <a:br>
              <a:rPr lang="en-US" dirty="0"/>
            </a:br>
            <a:r>
              <a:rPr lang="en-US" dirty="0"/>
              <a:t>We’ve built models for demand forecasting, stock optimization, and supplier performance — all accessible through Power BI.</a:t>
            </a:r>
            <a:br>
              <a:rPr lang="en-US" dirty="0"/>
            </a:br>
            <a:r>
              <a:rPr lang="en-US" dirty="0"/>
              <a:t>Alerts and dashboards surface critical issues instantly, so purchasing teams can replenish stock before problems occur.</a:t>
            </a:r>
            <a:br>
              <a:rPr lang="en-US" dirty="0"/>
            </a:br>
            <a:r>
              <a:rPr lang="en-US" dirty="0"/>
              <a:t>And the entire loop feeds back into your ERP, ensuring inventory data stays current and actionable.</a:t>
            </a:r>
          </a:p>
        </p:txBody>
      </p:sp>
    </p:spTree>
    <p:extLst>
      <p:ext uri="{BB962C8B-B14F-4D97-AF65-F5344CB8AC3E}">
        <p14:creationId xmlns:p14="http://schemas.microsoft.com/office/powerpoint/2010/main" val="3064356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Travis</a:t>
            </a:r>
          </a:p>
          <a:p>
            <a:r>
              <a:rPr lang="en-US" dirty="0"/>
              <a:t>Power bi</a:t>
            </a:r>
          </a:p>
          <a:p>
            <a:r>
              <a:rPr lang="en-US" dirty="0"/>
              <a:t>Here’s one of the dashboards we built as part of the proof of concept. You can instantly spot trends — what’s moving, what’s stuck, and where you’re headed. It’s clean, real-time, and filterable by product category, lead time, stock on hand, order forecasts and reorder alerts.</a:t>
            </a:r>
          </a:p>
        </p:txBody>
      </p:sp>
    </p:spTree>
    <p:extLst>
      <p:ext uri="{BB962C8B-B14F-4D97-AF65-F5344CB8AC3E}">
        <p14:creationId xmlns:p14="http://schemas.microsoft.com/office/powerpoint/2010/main" val="37669734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Here we see another view which allows decision makers to review a running sum of sales.  We can easily see how all stock items historically have performed, assess those items’ performance and ensure that our stock levels are aligned with trends and expectations.</a:t>
            </a:r>
          </a:p>
        </p:txBody>
      </p:sp>
    </p:spTree>
    <p:extLst>
      <p:ext uri="{BB962C8B-B14F-4D97-AF65-F5344CB8AC3E}">
        <p14:creationId xmlns:p14="http://schemas.microsoft.com/office/powerpoint/2010/main" val="1407212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a:prstGeom prst="rect">
            <a:avLst/>
          </a:prstGeo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a:prstGeom prst="rect">
            <a:avLst/>
          </a:prstGeo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a:xfrm>
            <a:off x="1024129" y="6470704"/>
            <a:ext cx="2154143" cy="274320"/>
          </a:xfrm>
          <a:prstGeom prst="rect">
            <a:avLst/>
          </a:prstGeom>
        </p:spPr>
        <p:txBody>
          <a:bodyPr/>
          <a:lstStyle>
            <a:lvl1pPr algn="l">
              <a:defRPr/>
            </a:lvl1pPr>
          </a:lstStyle>
          <a:p>
            <a:fld id="{6AD6EE87-EBD5-4F12-A48A-63ACA297AC8F}" type="datetimeFigureOut">
              <a:rPr lang="en-US" dirty="0"/>
              <a:t>4/24/2025</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662860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4128" y="2286000"/>
            <a:ext cx="9720073" cy="402336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24129" y="6470704"/>
            <a:ext cx="2154143" cy="274320"/>
          </a:xfrm>
          <a:prstGeom prst="rect">
            <a:avLst/>
          </a:prstGeom>
        </p:spPr>
        <p:txBody>
          <a:bodyPr/>
          <a:lstStyle/>
          <a:p>
            <a:fld id="{4CD73815-2707-4475-8F1A-B873CB631BB4}" type="datetimeFigureOut">
              <a:rPr lang="en-US" dirty="0"/>
              <a:t>4/24/2025</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8502346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a:prstGeom prst="rect">
            <a:avLst/>
          </a:prstGeo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24129" y="6470704"/>
            <a:ext cx="2154143" cy="274320"/>
          </a:xfrm>
          <a:prstGeom prst="rect">
            <a:avLst/>
          </a:prstGeom>
        </p:spPr>
        <p:txBody>
          <a:bodyPr/>
          <a:lstStyle/>
          <a:p>
            <a:fld id="{2A4AFB99-0EAB-4182-AFF8-E214C82A68F6}" type="datetimeFigureOut">
              <a:rPr lang="en-US" dirty="0"/>
              <a:t>4/24/2025</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652936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a:prstGeom prst="rect">
            <a:avLst/>
          </a:prstGeo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96307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a:prstGeom prst="rect">
            <a:avLst/>
          </a:prstGeo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a:prstGeom prst="rect">
            <a:avLst/>
          </a:prstGeo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a:prstGeom prst="rect">
            <a:avLst/>
          </a:prstGeo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73255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a:prstGeom prst="rect">
            <a:avLst/>
          </a:prstGeo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a:prstGeom prst="rect">
            <a:avLst/>
          </a:prstGeo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32862392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a:prstGeom prst="rect">
            <a:avLst/>
          </a:prstGeo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a:prstGeom prst="rect">
            <a:avLst/>
          </a:prstGeo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prstGeom prst="rect">
            <a:avLst/>
          </a:prstGeo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933885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a:prstGeom prst="rect">
            <a:avLst/>
          </a:prstGeo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a:prstGeom prst="rect">
            <a:avLst/>
          </a:prstGeo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a:prstGeom prst="rect">
            <a:avLst/>
          </a:prstGeo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0612724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a:prstGeom prst="rect">
            <a:avLst/>
          </a:prstGeo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a:prstGeom prst="rect">
            <a:avLst/>
          </a:prstGeo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a:prstGeom prst="rect">
            <a:avLst/>
          </a:prstGeo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20418821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a:prstGeom prst="rect">
            <a:avLst/>
          </a:prstGeo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a:prstGeom prst="rect">
            <a:avLst/>
          </a:prstGeo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a:prstGeom prst="rect">
            <a:avLst/>
          </a:prstGeo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a:prstGeom prst="rect">
            <a:avLst/>
          </a:prstGeo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9321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a:prstGeom prst="rect">
            <a:avLst/>
          </a:prstGeo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a:prstGeom prst="rect">
            <a:avLst/>
          </a:prstGeo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a:prstGeom prst="rect">
            <a:avLst/>
          </a:prstGeo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a:prstGeom prst="rect">
            <a:avLst/>
          </a:prstGeo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7347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1024128" y="2286000"/>
            <a:ext cx="9720073"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24129" y="6470704"/>
            <a:ext cx="2154143" cy="274320"/>
          </a:xfrm>
          <a:prstGeom prst="rect">
            <a:avLst/>
          </a:prstGeom>
        </p:spPr>
        <p:txBody>
          <a:bodyPr/>
          <a:lstStyle/>
          <a:p>
            <a:fld id="{A5D3794B-289A-4A80-97D7-111025398D45}" type="datetimeFigureOut">
              <a:rPr lang="en-US" dirty="0"/>
              <a:t>4/24/2025</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5629758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a:prstGeom prst="rect">
            <a:avLst/>
          </a:prstGeo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a:prstGeom prst="rect">
            <a:avLst/>
          </a:prstGeo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a:prstGeom prst="rect">
            <a:avLst/>
          </a:prstGeo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a:prstGeom prst="rect">
            <a:avLst/>
          </a:prstGeo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4353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a:prstGeom prst="rect">
            <a:avLst/>
          </a:prstGeo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a:prstGeom prst="rect">
            <a:avLst/>
          </a:prstGeo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a:prstGeom prst="rect">
            <a:avLst/>
          </a:prstGeo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a:prstGeom prst="rect">
            <a:avLst/>
          </a:prstGeo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4051919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a:prstGeom prst="rect">
            <a:avLst/>
          </a:prstGeo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a:prstGeom prst="rect">
            <a:avLst/>
          </a:prstGeo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a:prstGeom prst="rect">
            <a:avLst/>
          </a:prstGeo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979076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a:prstGeom prst="rect">
            <a:avLst/>
          </a:prstGeo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a:prstGeom prst="rect">
            <a:avLst/>
          </a:prstGeo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318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a:prstGeom prst="rect">
            <a:avLst/>
          </a:prstGeo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a:prstGeom prst="rect">
            <a:avLst/>
          </a:prstGeo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24129" y="6470704"/>
            <a:ext cx="2154143" cy="274320"/>
          </a:xfrm>
          <a:prstGeom prst="rect">
            <a:avLst/>
          </a:prstGeom>
        </p:spPr>
        <p:txBody>
          <a:bodyPr/>
          <a:lstStyle/>
          <a:p>
            <a:fld id="{5A61015F-7CC6-4D0A-9D87-873EA4C304CC}" type="datetimeFigureOut">
              <a:rPr lang="en-US" dirty="0"/>
              <a:t>4/24/2025</a:t>
            </a:fld>
            <a:endParaRPr lang="en-US" dirty="0"/>
          </a:p>
        </p:txBody>
      </p:sp>
      <p:sp>
        <p:nvSpPr>
          <p:cNvPr id="5" name="Footer Placeholder 4"/>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09324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24129" y="6470704"/>
            <a:ext cx="2154143" cy="274320"/>
          </a:xfrm>
          <a:prstGeom prst="rect">
            <a:avLst/>
          </a:prstGeom>
        </p:spPr>
        <p:txBody>
          <a:bodyPr/>
          <a:lstStyle/>
          <a:p>
            <a:fld id="{93C6A301-0538-44EC-B09D-202E1042A48B}" type="datetimeFigureOut">
              <a:rPr lang="en-US" dirty="0"/>
              <a:t>4/24/2025</a:t>
            </a:fld>
            <a:endParaRPr lang="en-US" dirty="0"/>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64839115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a:prstGeom prst="rect">
            <a:avLst/>
          </a:prstGeo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a:prstGeom prst="rect">
            <a:avLst/>
          </a:prstGeo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24129" y="6470704"/>
            <a:ext cx="2154143" cy="274320"/>
          </a:xfrm>
          <a:prstGeom prst="rect">
            <a:avLst/>
          </a:prstGeom>
        </p:spPr>
        <p:txBody>
          <a:bodyPr/>
          <a:lstStyle/>
          <a:p>
            <a:fld id="{D789574A-8875-45EF-8EA2-3CAA0F7ABC4C}" type="datetimeFigureOut">
              <a:rPr lang="en-US" dirty="0"/>
              <a:t>4/24/2025</a:t>
            </a:fld>
            <a:endParaRPr lang="en-US" dirty="0"/>
          </a:p>
        </p:txBody>
      </p:sp>
      <p:sp>
        <p:nvSpPr>
          <p:cNvPr id="8" name="Footer Placeholder 7"/>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9" name="Slide Number Placeholder 8"/>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1295823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24129" y="6470704"/>
            <a:ext cx="2154143" cy="274320"/>
          </a:xfrm>
          <a:prstGeom prst="rect">
            <a:avLst/>
          </a:prstGeom>
        </p:spPr>
        <p:txBody>
          <a:bodyPr/>
          <a:lstStyle/>
          <a:p>
            <a:fld id="{67EF4D4C-5367-4C26-9E2B-D8088D7FCA81}" type="datetimeFigureOut">
              <a:rPr lang="en-US" dirty="0"/>
              <a:t>4/24/2025</a:t>
            </a:fld>
            <a:endParaRPr lang="en-US" dirty="0"/>
          </a:p>
        </p:txBody>
      </p:sp>
      <p:sp>
        <p:nvSpPr>
          <p:cNvPr id="4" name="Footer Placeholder 3"/>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5" name="Slide Number Placeholder 4"/>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sp>
        <p:nvSpPr>
          <p:cNvPr id="6" name="Freeform: Shape 5">
            <a:extLst>
              <a:ext uri="{FF2B5EF4-FFF2-40B4-BE49-F238E27FC236}">
                <a16:creationId xmlns:a16="http://schemas.microsoft.com/office/drawing/2014/main" id="{4440EE9F-68CD-9557-40EE-32FDD78BF987}"/>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D22BE559-A4C6-79EB-E06C-9B08D3048EC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895986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24129" y="6470704"/>
            <a:ext cx="2154143" cy="274320"/>
          </a:xfrm>
          <a:prstGeom prst="rect">
            <a:avLst/>
          </a:prstGeom>
        </p:spPr>
        <p:txBody>
          <a:bodyPr/>
          <a:lstStyle/>
          <a:p>
            <a:fld id="{56E91E96-98B0-4413-9547-46F3504108EF}" type="datetimeFigureOut">
              <a:rPr lang="en-US" dirty="0"/>
              <a:t>4/24/2025</a:t>
            </a:fld>
            <a:endParaRPr lang="en-US" dirty="0"/>
          </a:p>
        </p:txBody>
      </p:sp>
      <p:sp>
        <p:nvSpPr>
          <p:cNvPr id="3" name="Footer Placeholder 2"/>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4" name="Slide Number Placeholder 3"/>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sp>
        <p:nvSpPr>
          <p:cNvPr id="5" name="Freeform: Shape 4">
            <a:extLst>
              <a:ext uri="{FF2B5EF4-FFF2-40B4-BE49-F238E27FC236}">
                <a16:creationId xmlns:a16="http://schemas.microsoft.com/office/drawing/2014/main" id="{FDA80323-7231-3665-375A-1D3D7F730231}"/>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F69194B5-4863-EBF9-2A36-E269580C9B6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91461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a:prstGeom prst="rect">
            <a:avLst/>
          </a:prstGeo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a:prstGeom prst="rect">
            <a:avLst/>
          </a:prstGeo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a:prstGeom prst="rect">
            <a:avLst/>
          </a:prstGeo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24129" y="6470704"/>
            <a:ext cx="2154143" cy="274320"/>
          </a:xfrm>
          <a:prstGeom prst="rect">
            <a:avLst/>
          </a:prstGeom>
        </p:spPr>
        <p:txBody>
          <a:bodyPr/>
          <a:lstStyle/>
          <a:p>
            <a:fld id="{05C68B11-C5A8-448C-8CE9-B1A273C79CFC}" type="datetimeFigureOut">
              <a:rPr lang="en-US" dirty="0"/>
              <a:t>4/24/2025</a:t>
            </a:fld>
            <a:endParaRPr lang="en-US" dirty="0"/>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sp>
        <p:nvSpPr>
          <p:cNvPr id="2" name="Freeform: Shape 1">
            <a:extLst>
              <a:ext uri="{FF2B5EF4-FFF2-40B4-BE49-F238E27FC236}">
                <a16:creationId xmlns:a16="http://schemas.microsoft.com/office/drawing/2014/main" id="{F250EE87-B099-5B8A-BCBF-10B2C935A30A}"/>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4109195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a:prstGeom prst="rect">
            <a:avLst/>
          </a:prstGeo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prstGeom prst="rect">
            <a:avLst/>
          </a:prstGeo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a:prstGeom prst="rect">
            <a:avLst/>
          </a:prstGeo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024129" y="6470704"/>
            <a:ext cx="2154143" cy="274320"/>
          </a:xfrm>
          <a:prstGeom prst="rect">
            <a:avLst/>
          </a:prstGeom>
        </p:spPr>
        <p:txBody>
          <a:bodyPr/>
          <a:lstStyle/>
          <a:p>
            <a:fld id="{C7616CA0-919D-4A49-9C8A-62FDFB3A5183}" type="datetimeFigureOut">
              <a:rPr lang="en-US" dirty="0"/>
              <a:t>4/24/2025</a:t>
            </a:fld>
            <a:endParaRPr lang="en-US" dirty="0"/>
          </a:p>
        </p:txBody>
      </p:sp>
      <p:sp>
        <p:nvSpPr>
          <p:cNvPr id="6" name="Footer Placeholder 5"/>
          <p:cNvSpPr>
            <a:spLocks noGrp="1"/>
          </p:cNvSpPr>
          <p:nvPr>
            <p:ph type="ftr" sz="quarter" idx="11"/>
          </p:nvPr>
        </p:nvSpPr>
        <p:spPr>
          <a:xfrm>
            <a:off x="4842932" y="6470704"/>
            <a:ext cx="5901459" cy="27432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837333" y="6470704"/>
            <a:ext cx="973667" cy="274320"/>
          </a:xfrm>
          <a:prstGeom prst="rect">
            <a:avLst/>
          </a:prstGeom>
        </p:spPr>
        <p:txBody>
          <a:bodyPr/>
          <a:lstStyle/>
          <a:p>
            <a:fld id="{48F63A3B-78C7-47BE-AE5E-E10140E04643}"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4D4CB48A-9347-5BD1-AF51-BB0B3E905F1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922550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9427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4" r:id="rId20"/>
    <p:sldLayoutId id="2147483715" r:id="rId21"/>
    <p:sldLayoutId id="2147483716" r:id="rId22"/>
    <p:sldLayoutId id="2147483717" r:id="rId23"/>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png"/><Relationship Id="rId7" Type="http://schemas.openxmlformats.org/officeDocument/2006/relationships/image" Target="../media/image27.sv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89" y="2016311"/>
            <a:ext cx="6392421" cy="3831221"/>
          </a:xfrm>
        </p:spPr>
        <p:txBody>
          <a:bodyPr anchor="ctr"/>
          <a:lstStyle/>
          <a:p>
            <a:r>
              <a:rPr lang="en-US" sz="3000" dirty="0">
                <a:solidFill>
                  <a:srgbClr val="1E659A"/>
                </a:solidFill>
                <a:latin typeface="Arial Black" panose="020B0A04020102020204" pitchFamily="34" charset="0"/>
              </a:rPr>
              <a:t>developed by:</a:t>
            </a:r>
            <a:br>
              <a:rPr lang="en-US" sz="3000" dirty="0">
                <a:solidFill>
                  <a:srgbClr val="1E659A"/>
                </a:solidFill>
                <a:latin typeface="Arial Black" panose="020B0A04020102020204" pitchFamily="34" charset="0"/>
              </a:rPr>
            </a:br>
            <a:r>
              <a:rPr lang="en-US" sz="3000" dirty="0">
                <a:solidFill>
                  <a:srgbClr val="1E659A"/>
                </a:solidFill>
                <a:latin typeface="Arial Black" panose="020B0A04020102020204" pitchFamily="34" charset="0"/>
              </a:rPr>
              <a:t>Lucky Dog Analytics</a:t>
            </a:r>
            <a:br>
              <a:rPr lang="en-US" sz="3000" dirty="0">
                <a:solidFill>
                  <a:srgbClr val="1E659A"/>
                </a:solidFill>
                <a:latin typeface="Arial Black" panose="020B0A04020102020204" pitchFamily="34" charset="0"/>
              </a:rPr>
            </a:br>
            <a:br>
              <a:rPr lang="en-US" sz="3000" dirty="0">
                <a:solidFill>
                  <a:srgbClr val="1E659A"/>
                </a:solidFill>
                <a:latin typeface="Arial Black" panose="020B0A04020102020204" pitchFamily="34" charset="0"/>
              </a:rPr>
            </a:br>
            <a:r>
              <a:rPr lang="en-US" sz="1800" dirty="0">
                <a:solidFill>
                  <a:srgbClr val="1E659A"/>
                </a:solidFill>
                <a:latin typeface="Arial Black" panose="020B0A04020102020204" pitchFamily="34" charset="0"/>
              </a:rPr>
              <a:t>Noelle Matthews</a:t>
            </a:r>
            <a:br>
              <a:rPr lang="en-US" sz="1800" dirty="0">
                <a:solidFill>
                  <a:srgbClr val="1E659A"/>
                </a:solidFill>
                <a:latin typeface="Arial Black" panose="020B0A04020102020204" pitchFamily="34" charset="0"/>
              </a:rPr>
            </a:br>
            <a:r>
              <a:rPr lang="en-US" sz="1800" dirty="0">
                <a:solidFill>
                  <a:srgbClr val="1E659A"/>
                </a:solidFill>
                <a:latin typeface="Arial Black" panose="020B0A04020102020204" pitchFamily="34" charset="0"/>
              </a:rPr>
              <a:t>&amp;</a:t>
            </a:r>
            <a:br>
              <a:rPr lang="en-US" sz="1800" dirty="0">
                <a:solidFill>
                  <a:srgbClr val="1E659A"/>
                </a:solidFill>
                <a:latin typeface="Arial Black" panose="020B0A04020102020204" pitchFamily="34" charset="0"/>
              </a:rPr>
            </a:br>
            <a:r>
              <a:rPr lang="en-US" sz="1800" dirty="0">
                <a:solidFill>
                  <a:srgbClr val="1E659A"/>
                </a:solidFill>
                <a:latin typeface="Arial Black" panose="020B0A04020102020204" pitchFamily="34" charset="0"/>
              </a:rPr>
              <a:t>Travis Mckenzie</a:t>
            </a:r>
          </a:p>
        </p:txBody>
      </p:sp>
      <p:pic>
        <p:nvPicPr>
          <p:cNvPr id="3" name="Google Shape;9;p14">
            <a:extLst>
              <a:ext uri="{FF2B5EF4-FFF2-40B4-BE49-F238E27FC236}">
                <a16:creationId xmlns:a16="http://schemas.microsoft.com/office/drawing/2014/main" id="{5EEB8BBA-37CF-624F-B9D2-8281F96D33A6}"/>
              </a:ext>
            </a:extLst>
          </p:cNvPr>
          <p:cNvPicPr preferRelativeResize="0"/>
          <p:nvPr/>
        </p:nvPicPr>
        <p:blipFill rotWithShape="1">
          <a:blip r:embed="rId3">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4" name="Google Shape;10;p14">
            <a:extLst>
              <a:ext uri="{FF2B5EF4-FFF2-40B4-BE49-F238E27FC236}">
                <a16:creationId xmlns:a16="http://schemas.microsoft.com/office/drawing/2014/main" id="{E6A8F883-6CFF-72C5-D8A5-162BF2653D57}"/>
              </a:ext>
            </a:extLst>
          </p:cNvPr>
          <p:cNvGrpSpPr/>
          <p:nvPr/>
        </p:nvGrpSpPr>
        <p:grpSpPr>
          <a:xfrm>
            <a:off x="1850752" y="6515191"/>
            <a:ext cx="8155311" cy="110033"/>
            <a:chOff x="540075" y="4595575"/>
            <a:chExt cx="8147825" cy="108000"/>
          </a:xfrm>
        </p:grpSpPr>
        <p:sp>
          <p:nvSpPr>
            <p:cNvPr id="5" name="Google Shape;11;p14">
              <a:extLst>
                <a:ext uri="{FF2B5EF4-FFF2-40B4-BE49-F238E27FC236}">
                  <a16:creationId xmlns:a16="http://schemas.microsoft.com/office/drawing/2014/main" id="{4F13FFFD-9981-B927-A6F0-CD8F2FEC4B89}"/>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 name="Google Shape;12;p14">
              <a:extLst>
                <a:ext uri="{FF2B5EF4-FFF2-40B4-BE49-F238E27FC236}">
                  <a16:creationId xmlns:a16="http://schemas.microsoft.com/office/drawing/2014/main" id="{376B3783-5E84-2686-C35E-1BA908AF97AF}"/>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 name="Google Shape;13;p14">
              <a:extLst>
                <a:ext uri="{FF2B5EF4-FFF2-40B4-BE49-F238E27FC236}">
                  <a16:creationId xmlns:a16="http://schemas.microsoft.com/office/drawing/2014/main" id="{8BB3A36A-00F3-44E0-277F-14D64618364F}"/>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 name="Google Shape;14;p14">
              <a:extLst>
                <a:ext uri="{FF2B5EF4-FFF2-40B4-BE49-F238E27FC236}">
                  <a16:creationId xmlns:a16="http://schemas.microsoft.com/office/drawing/2014/main" id="{C807C71B-D6C2-D5BB-C10A-78DA6F59A4AA}"/>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15;p14">
              <a:extLst>
                <a:ext uri="{FF2B5EF4-FFF2-40B4-BE49-F238E27FC236}">
                  <a16:creationId xmlns:a16="http://schemas.microsoft.com/office/drawing/2014/main" id="{7EABEA10-E36E-24F0-FF33-46CC4B331A53}"/>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16;p14">
              <a:extLst>
                <a:ext uri="{FF2B5EF4-FFF2-40B4-BE49-F238E27FC236}">
                  <a16:creationId xmlns:a16="http://schemas.microsoft.com/office/drawing/2014/main" id="{94DC4B7E-96E8-AD99-89E8-99ABE6B5D47D}"/>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7;p14">
              <a:extLst>
                <a:ext uri="{FF2B5EF4-FFF2-40B4-BE49-F238E27FC236}">
                  <a16:creationId xmlns:a16="http://schemas.microsoft.com/office/drawing/2014/main" id="{07A7B47A-1B64-9A9A-DD2B-639EF8E11F77}"/>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8;p14">
              <a:extLst>
                <a:ext uri="{FF2B5EF4-FFF2-40B4-BE49-F238E27FC236}">
                  <a16:creationId xmlns:a16="http://schemas.microsoft.com/office/drawing/2014/main" id="{F4249C76-69C6-C53E-31B8-FAB202AE6941}"/>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19;p14">
              <a:extLst>
                <a:ext uri="{FF2B5EF4-FFF2-40B4-BE49-F238E27FC236}">
                  <a16:creationId xmlns:a16="http://schemas.microsoft.com/office/drawing/2014/main" id="{4C052FA6-4CE9-F818-84DA-14986B4DDA1A}"/>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20;p14">
              <a:extLst>
                <a:ext uri="{FF2B5EF4-FFF2-40B4-BE49-F238E27FC236}">
                  <a16:creationId xmlns:a16="http://schemas.microsoft.com/office/drawing/2014/main" id="{4D50D8DE-DA7B-7692-084C-5EB3C6765CC6}"/>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21;p14">
              <a:extLst>
                <a:ext uri="{FF2B5EF4-FFF2-40B4-BE49-F238E27FC236}">
                  <a16:creationId xmlns:a16="http://schemas.microsoft.com/office/drawing/2014/main" id="{1A9BA8ED-34D8-C2EF-EB00-76FDE3F8E114}"/>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22;p14">
              <a:extLst>
                <a:ext uri="{FF2B5EF4-FFF2-40B4-BE49-F238E27FC236}">
                  <a16:creationId xmlns:a16="http://schemas.microsoft.com/office/drawing/2014/main" id="{EF7026BB-F999-8820-B7D3-D8A5D1A0AFBA}"/>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0" name="Google Shape;67;p1">
            <a:extLst>
              <a:ext uri="{FF2B5EF4-FFF2-40B4-BE49-F238E27FC236}">
                <a16:creationId xmlns:a16="http://schemas.microsoft.com/office/drawing/2014/main" id="{D7D7F069-D488-66D5-B112-EE1B8C618C49}"/>
              </a:ext>
            </a:extLst>
          </p:cNvPr>
          <p:cNvSpPr/>
          <p:nvPr/>
        </p:nvSpPr>
        <p:spPr>
          <a:xfrm>
            <a:off x="3119027" y="214778"/>
            <a:ext cx="5953944" cy="2186771"/>
          </a:xfrm>
          <a:prstGeom prst="rect">
            <a:avLst/>
          </a:prstGeom>
          <a:solidFill>
            <a:schemeClr val="accent1">
              <a:lumMod val="20000"/>
              <a:lumOff val="80000"/>
            </a:schemeClr>
          </a:solidFill>
          <a:ln w="7620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17" name="Google Shape;70;p1">
            <a:extLst>
              <a:ext uri="{FF2B5EF4-FFF2-40B4-BE49-F238E27FC236}">
                <a16:creationId xmlns:a16="http://schemas.microsoft.com/office/drawing/2014/main" id="{DE38352E-16CF-3F67-7B18-33DFDF76A5BB}"/>
              </a:ext>
            </a:extLst>
          </p:cNvPr>
          <p:cNvGrpSpPr/>
          <p:nvPr/>
        </p:nvGrpSpPr>
        <p:grpSpPr>
          <a:xfrm>
            <a:off x="6903189" y="342193"/>
            <a:ext cx="2066463" cy="1936773"/>
            <a:chOff x="4745353" y="892273"/>
            <a:chExt cx="2201208" cy="2186771"/>
          </a:xfrm>
        </p:grpSpPr>
        <p:pic>
          <p:nvPicPr>
            <p:cNvPr id="18" name="Google Shape;71;p1">
              <a:extLst>
                <a:ext uri="{FF2B5EF4-FFF2-40B4-BE49-F238E27FC236}">
                  <a16:creationId xmlns:a16="http://schemas.microsoft.com/office/drawing/2014/main" id="{FC6C79A6-C536-3C85-B948-9CC4954A5D07}"/>
                </a:ext>
              </a:extLst>
            </p:cNvPr>
            <p:cNvPicPr preferRelativeResize="0"/>
            <p:nvPr/>
          </p:nvPicPr>
          <p:blipFill rotWithShape="1">
            <a:blip r:embed="rId4">
              <a:alphaModFix/>
            </a:blip>
            <a:srcRect/>
            <a:stretch/>
          </p:blipFill>
          <p:spPr>
            <a:xfrm>
              <a:off x="4745353" y="892273"/>
              <a:ext cx="2201208" cy="2186771"/>
            </a:xfrm>
            <a:prstGeom prst="rect">
              <a:avLst/>
            </a:prstGeom>
            <a:noFill/>
            <a:ln w="19050" cap="flat" cmpd="sng">
              <a:solidFill>
                <a:schemeClr val="dk2"/>
              </a:solidFill>
              <a:prstDash val="solid"/>
              <a:round/>
              <a:headEnd type="none" w="sm" len="sm"/>
              <a:tailEnd type="none" w="sm" len="sm"/>
            </a:ln>
          </p:spPr>
        </p:pic>
        <p:sp>
          <p:nvSpPr>
            <p:cNvPr id="19" name="Google Shape;72;p1">
              <a:extLst>
                <a:ext uri="{FF2B5EF4-FFF2-40B4-BE49-F238E27FC236}">
                  <a16:creationId xmlns:a16="http://schemas.microsoft.com/office/drawing/2014/main" id="{0AF557E9-CA10-622D-96DE-D6225164C140}"/>
                </a:ext>
              </a:extLst>
            </p:cNvPr>
            <p:cNvSpPr/>
            <p:nvPr/>
          </p:nvSpPr>
          <p:spPr>
            <a:xfrm>
              <a:off x="5390910" y="1673536"/>
              <a:ext cx="910093" cy="493035"/>
            </a:xfrm>
            <a:prstGeom prst="rect">
              <a:avLst/>
            </a:prstGeom>
          </p:spPr>
          <p:txBody>
            <a:bodyPr>
              <a:prstTxWarp prst="textPlain">
                <a:avLst/>
              </a:prstTxWarp>
            </a:bodyPr>
            <a:lstStyle/>
            <a:p>
              <a:pPr lvl="0" algn="ctr"/>
              <a:r>
                <a:rPr b="0" i="0" dirty="0">
                  <a:ln w="19050" cap="flat" cmpd="sng">
                    <a:solidFill>
                      <a:schemeClr val="dk2"/>
                    </a:solidFill>
                    <a:prstDash val="solid"/>
                    <a:round/>
                    <a:headEnd type="none" w="sm" len="sm"/>
                    <a:tailEnd type="none" w="sm" len="sm"/>
                  </a:ln>
                  <a:solidFill>
                    <a:schemeClr val="lt2"/>
                  </a:solidFill>
                  <a:latin typeface="Arial"/>
                </a:rPr>
                <a:t>W</a:t>
              </a:r>
            </a:p>
          </p:txBody>
        </p:sp>
      </p:grpSp>
      <p:sp>
        <p:nvSpPr>
          <p:cNvPr id="23" name="Google Shape;68;p1">
            <a:extLst>
              <a:ext uri="{FF2B5EF4-FFF2-40B4-BE49-F238E27FC236}">
                <a16:creationId xmlns:a16="http://schemas.microsoft.com/office/drawing/2014/main" id="{5F925A16-3E60-1BC7-BF67-A734217782E3}"/>
              </a:ext>
            </a:extLst>
          </p:cNvPr>
          <p:cNvSpPr txBox="1">
            <a:spLocks/>
          </p:cNvSpPr>
          <p:nvPr/>
        </p:nvSpPr>
        <p:spPr>
          <a:xfrm>
            <a:off x="3242550" y="273752"/>
            <a:ext cx="3617400" cy="2149800"/>
          </a:xfrm>
          <a:prstGeom prst="rect">
            <a:avLst/>
          </a:prstGeom>
          <a:noFill/>
          <a:ln>
            <a:noFill/>
          </a:ln>
        </p:spPr>
        <p:txBody>
          <a:bodyPr spcFirstLastPara="1" wrap="square" lIns="91425" tIns="91425" rIns="91425" bIns="91425" anchor="ctr" anchorCtr="0">
            <a:normAutofit fontScale="97500"/>
          </a:bodyPr>
          <a:lstStyle>
            <a:lvl1pPr algn="ctr" defTabSz="914400" rtl="0" eaLnBrk="1" latinLnBrk="0" hangingPunct="1">
              <a:lnSpc>
                <a:spcPct val="100000"/>
              </a:lnSpc>
              <a:spcBef>
                <a:spcPct val="0"/>
              </a:spcBef>
              <a:buNone/>
              <a:defRPr sz="3600" kern="1200" cap="all" spc="100" baseline="0">
                <a:solidFill>
                  <a:schemeClr val="tx1">
                    <a:lumMod val="95000"/>
                    <a:lumOff val="5000"/>
                  </a:schemeClr>
                </a:solidFill>
                <a:latin typeface="+mj-lt"/>
                <a:ea typeface="+mj-ea"/>
                <a:cs typeface="+mj-cs"/>
              </a:defRPr>
            </a:lvl1pPr>
          </a:lstStyle>
          <a:p>
            <a:pPr>
              <a:spcBef>
                <a:spcPts val="0"/>
              </a:spcBef>
              <a:buSzPct val="111111"/>
            </a:pPr>
            <a:r>
              <a:rPr lang="en-US" b="1" dirty="0">
                <a:solidFill>
                  <a:srgbClr val="335B74"/>
                </a:solidFill>
                <a:latin typeface="Eras Bold ITC" panose="020B0907030504020204" pitchFamily="34" charset="0"/>
                <a:ea typeface="MS UI Gothic" panose="020B0600070205080204" pitchFamily="34" charset="-128"/>
                <a:cs typeface="Lexend"/>
                <a:sym typeface="Lexend"/>
              </a:rPr>
              <a:t>Wide World Importers</a:t>
            </a:r>
          </a:p>
        </p:txBody>
      </p:sp>
    </p:spTree>
    <p:extLst>
      <p:ext uri="{BB962C8B-B14F-4D97-AF65-F5344CB8AC3E}">
        <p14:creationId xmlns:p14="http://schemas.microsoft.com/office/powerpoint/2010/main" val="220243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3460449" y="1023676"/>
            <a:ext cx="7965461" cy="994164"/>
          </a:xfrm>
        </p:spPr>
        <p:txBody>
          <a:bodyPr/>
          <a:lstStyle/>
          <a:p>
            <a:r>
              <a:rPr lang="en-US" dirty="0">
                <a:solidFill>
                  <a:srgbClr val="1E659A"/>
                </a:solidFill>
                <a:latin typeface="Arial Black (Headings)"/>
              </a:rPr>
              <a:t>What WWI Gains: Operational Benefits</a:t>
            </a:r>
          </a:p>
        </p:txBody>
      </p:sp>
      <p:sp>
        <p:nvSpPr>
          <p:cNvPr id="6" name="Text Placeholder 2">
            <a:extLst>
              <a:ext uri="{FF2B5EF4-FFF2-40B4-BE49-F238E27FC236}">
                <a16:creationId xmlns:a16="http://schemas.microsoft.com/office/drawing/2014/main" id="{508E9C18-E50C-755C-1B66-6A8D7D2E3DCB}"/>
              </a:ext>
            </a:extLst>
          </p:cNvPr>
          <p:cNvSpPr txBox="1">
            <a:spLocks/>
          </p:cNvSpPr>
          <p:nvPr/>
        </p:nvSpPr>
        <p:spPr>
          <a:xfrm>
            <a:off x="3488380" y="2274340"/>
            <a:ext cx="5259554" cy="360827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Reduced Stockouts &amp; Backorders</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Improved Forecast Accuracy</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Shorter Delays, Fewer Cancellations</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Real-Time Alerts &amp; Automated Reports</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Streamlined Replenishment</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Supplier Performance Visibility</a:t>
            </a:r>
          </a:p>
        </p:txBody>
      </p:sp>
      <p:pic>
        <p:nvPicPr>
          <p:cNvPr id="7" name="Google Shape;9;p14">
            <a:extLst>
              <a:ext uri="{FF2B5EF4-FFF2-40B4-BE49-F238E27FC236}">
                <a16:creationId xmlns:a16="http://schemas.microsoft.com/office/drawing/2014/main" id="{044F015F-E00C-79C6-90AD-FE39C084DB7D}"/>
              </a:ext>
            </a:extLst>
          </p:cNvPr>
          <p:cNvPicPr preferRelativeResize="0"/>
          <p:nvPr/>
        </p:nvPicPr>
        <p:blipFill rotWithShape="1">
          <a:blip r:embed="rId3">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8" name="Google Shape;10;p14">
            <a:extLst>
              <a:ext uri="{FF2B5EF4-FFF2-40B4-BE49-F238E27FC236}">
                <a16:creationId xmlns:a16="http://schemas.microsoft.com/office/drawing/2014/main" id="{654A2A9B-8F94-EED0-A8BB-21585A175C97}"/>
              </a:ext>
            </a:extLst>
          </p:cNvPr>
          <p:cNvGrpSpPr/>
          <p:nvPr/>
        </p:nvGrpSpPr>
        <p:grpSpPr>
          <a:xfrm>
            <a:off x="2018344" y="6503052"/>
            <a:ext cx="8155311" cy="110033"/>
            <a:chOff x="540075" y="4595575"/>
            <a:chExt cx="8147825" cy="108000"/>
          </a:xfrm>
        </p:grpSpPr>
        <p:sp>
          <p:nvSpPr>
            <p:cNvPr id="9" name="Google Shape;11;p14">
              <a:extLst>
                <a:ext uri="{FF2B5EF4-FFF2-40B4-BE49-F238E27FC236}">
                  <a16:creationId xmlns:a16="http://schemas.microsoft.com/office/drawing/2014/main" id="{03DFC1BE-1538-0C2F-C5C6-3AB71A19E088}"/>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12;p14">
              <a:extLst>
                <a:ext uri="{FF2B5EF4-FFF2-40B4-BE49-F238E27FC236}">
                  <a16:creationId xmlns:a16="http://schemas.microsoft.com/office/drawing/2014/main" id="{0F17B77B-3218-48C5-1EB3-81459F53F16F}"/>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3;p14">
              <a:extLst>
                <a:ext uri="{FF2B5EF4-FFF2-40B4-BE49-F238E27FC236}">
                  <a16:creationId xmlns:a16="http://schemas.microsoft.com/office/drawing/2014/main" id="{F83F6EDD-EC39-BFEB-F82C-A6404E8529BE}"/>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4;p14">
              <a:extLst>
                <a:ext uri="{FF2B5EF4-FFF2-40B4-BE49-F238E27FC236}">
                  <a16:creationId xmlns:a16="http://schemas.microsoft.com/office/drawing/2014/main" id="{34717D8F-E1C8-88FD-030C-700FAC87FFE7}"/>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15;p14">
              <a:extLst>
                <a:ext uri="{FF2B5EF4-FFF2-40B4-BE49-F238E27FC236}">
                  <a16:creationId xmlns:a16="http://schemas.microsoft.com/office/drawing/2014/main" id="{E1D19CE8-8C9F-BDC2-EAE9-CB6724B1D56B}"/>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16;p14">
              <a:extLst>
                <a:ext uri="{FF2B5EF4-FFF2-40B4-BE49-F238E27FC236}">
                  <a16:creationId xmlns:a16="http://schemas.microsoft.com/office/drawing/2014/main" id="{1F2F0D2F-69FA-5DED-123A-DEDD0201DB1F}"/>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17;p14">
              <a:extLst>
                <a:ext uri="{FF2B5EF4-FFF2-40B4-BE49-F238E27FC236}">
                  <a16:creationId xmlns:a16="http://schemas.microsoft.com/office/drawing/2014/main" id="{A324A11C-ADB7-1994-8221-E64D8AB7AD80}"/>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18;p14">
              <a:extLst>
                <a:ext uri="{FF2B5EF4-FFF2-40B4-BE49-F238E27FC236}">
                  <a16:creationId xmlns:a16="http://schemas.microsoft.com/office/drawing/2014/main" id="{7BF219F6-9967-1B63-79F6-3DFD0CDBED2E}"/>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19;p14">
              <a:extLst>
                <a:ext uri="{FF2B5EF4-FFF2-40B4-BE49-F238E27FC236}">
                  <a16:creationId xmlns:a16="http://schemas.microsoft.com/office/drawing/2014/main" id="{2036D38D-EBB7-B5EA-C711-69D9213D34D9}"/>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20;p14">
              <a:extLst>
                <a:ext uri="{FF2B5EF4-FFF2-40B4-BE49-F238E27FC236}">
                  <a16:creationId xmlns:a16="http://schemas.microsoft.com/office/drawing/2014/main" id="{39D9B9B1-1350-78B6-48D7-EB7962487101}"/>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21;p14">
              <a:extLst>
                <a:ext uri="{FF2B5EF4-FFF2-40B4-BE49-F238E27FC236}">
                  <a16:creationId xmlns:a16="http://schemas.microsoft.com/office/drawing/2014/main" id="{2473640D-8024-BDE6-488C-902C7F10DC0B}"/>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22;p14">
              <a:extLst>
                <a:ext uri="{FF2B5EF4-FFF2-40B4-BE49-F238E27FC236}">
                  <a16:creationId xmlns:a16="http://schemas.microsoft.com/office/drawing/2014/main" id="{D1CC60B0-A6D1-E27E-F3FD-7E06815F65BA}"/>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1" name="Google Shape;79;p2">
            <a:extLst>
              <a:ext uri="{FF2B5EF4-FFF2-40B4-BE49-F238E27FC236}">
                <a16:creationId xmlns:a16="http://schemas.microsoft.com/office/drawing/2014/main" id="{CF4D5806-D527-8CA1-5372-D8A0B00964BB}"/>
              </a:ext>
            </a:extLst>
          </p:cNvPr>
          <p:cNvSpPr/>
          <p:nvPr/>
        </p:nvSpPr>
        <p:spPr>
          <a:xfrm>
            <a:off x="6801459" y="6505085"/>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68568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8E72197-2391-371F-8281-1ACCC48DEBF1}"/>
              </a:ext>
            </a:extLst>
          </p:cNvPr>
          <p:cNvSpPr>
            <a:spLocks noGrp="1"/>
          </p:cNvSpPr>
          <p:nvPr>
            <p:ph type="title"/>
          </p:nvPr>
        </p:nvSpPr>
        <p:spPr>
          <a:xfrm>
            <a:off x="724507" y="945497"/>
            <a:ext cx="7965461" cy="994164"/>
          </a:xfrm>
        </p:spPr>
        <p:txBody>
          <a:bodyPr/>
          <a:lstStyle/>
          <a:p>
            <a:r>
              <a:rPr lang="en-US" dirty="0">
                <a:solidFill>
                  <a:srgbClr val="1E659A"/>
                </a:solidFill>
                <a:latin typeface="Arial Black (Headings)"/>
              </a:rPr>
              <a:t>Strategic Wins &amp; </a:t>
            </a:r>
            <a:br>
              <a:rPr lang="en-US" dirty="0">
                <a:solidFill>
                  <a:srgbClr val="1E659A"/>
                </a:solidFill>
                <a:latin typeface="Arial Black (Headings)"/>
              </a:rPr>
            </a:br>
            <a:r>
              <a:rPr lang="en-US" dirty="0">
                <a:solidFill>
                  <a:srgbClr val="1E659A"/>
                </a:solidFill>
                <a:latin typeface="Arial Black (Headings)"/>
              </a:rPr>
              <a:t>system-level value</a:t>
            </a:r>
          </a:p>
        </p:txBody>
      </p:sp>
      <p:sp>
        <p:nvSpPr>
          <p:cNvPr id="11" name="Text Placeholder 2">
            <a:extLst>
              <a:ext uri="{FF2B5EF4-FFF2-40B4-BE49-F238E27FC236}">
                <a16:creationId xmlns:a16="http://schemas.microsoft.com/office/drawing/2014/main" id="{7D9F64AF-8F9F-AFCD-4066-A6F1B793C52E}"/>
              </a:ext>
            </a:extLst>
          </p:cNvPr>
          <p:cNvSpPr txBox="1">
            <a:spLocks/>
          </p:cNvSpPr>
          <p:nvPr/>
        </p:nvSpPr>
        <p:spPr>
          <a:xfrm>
            <a:off x="716454" y="2417220"/>
            <a:ext cx="6614962" cy="360827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Fewer Write-Offs &amp; Expedited Shipping</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Scalable Data Architecture (Microsoft Fabric)</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Power BI for Full-Company Visibility</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Improved Cross-Team Collaboration</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Forecasts Improve Over Time</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Foundation for Future Growth</a:t>
            </a:r>
          </a:p>
          <a:p>
            <a:pPr marL="114300" lvl="0" indent="0" algn="l" rtl="0">
              <a:lnSpc>
                <a:spcPct val="115000"/>
              </a:lnSpc>
              <a:spcBef>
                <a:spcPts val="0"/>
              </a:spcBef>
              <a:spcAft>
                <a:spcPts val="0"/>
              </a:spcAft>
              <a:buSzPts val="1800"/>
              <a:buNone/>
            </a:pPr>
            <a:endParaRPr lang="en-US" sz="2400" dirty="0">
              <a:solidFill>
                <a:srgbClr val="1E659A"/>
              </a:solidFill>
              <a:latin typeface="Sabon Next LT" panose="02000500000000000000" pitchFamily="2" charset="0"/>
              <a:cs typeface="Sabon Next LT" panose="02000500000000000000" pitchFamily="2" charset="0"/>
            </a:endParaRPr>
          </a:p>
        </p:txBody>
      </p:sp>
      <p:pic>
        <p:nvPicPr>
          <p:cNvPr id="12" name="Google Shape;9;p14">
            <a:extLst>
              <a:ext uri="{FF2B5EF4-FFF2-40B4-BE49-F238E27FC236}">
                <a16:creationId xmlns:a16="http://schemas.microsoft.com/office/drawing/2014/main" id="{AC6AEE1F-8393-0D74-6E98-8C325D87C48D}"/>
              </a:ext>
            </a:extLst>
          </p:cNvPr>
          <p:cNvPicPr preferRelativeResize="0"/>
          <p:nvPr/>
        </p:nvPicPr>
        <p:blipFill rotWithShape="1">
          <a:blip r:embed="rId3">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13" name="Google Shape;10;p14">
            <a:extLst>
              <a:ext uri="{FF2B5EF4-FFF2-40B4-BE49-F238E27FC236}">
                <a16:creationId xmlns:a16="http://schemas.microsoft.com/office/drawing/2014/main" id="{A3E3EC04-4DAC-419F-F6FE-BD131DDD75DE}"/>
              </a:ext>
            </a:extLst>
          </p:cNvPr>
          <p:cNvGrpSpPr/>
          <p:nvPr/>
        </p:nvGrpSpPr>
        <p:grpSpPr>
          <a:xfrm>
            <a:off x="2018344" y="6503052"/>
            <a:ext cx="8155311" cy="110033"/>
            <a:chOff x="540075" y="4595575"/>
            <a:chExt cx="8147825" cy="108000"/>
          </a:xfrm>
        </p:grpSpPr>
        <p:sp>
          <p:nvSpPr>
            <p:cNvPr id="14" name="Google Shape;11;p14">
              <a:extLst>
                <a:ext uri="{FF2B5EF4-FFF2-40B4-BE49-F238E27FC236}">
                  <a16:creationId xmlns:a16="http://schemas.microsoft.com/office/drawing/2014/main" id="{BC8F51B1-60C4-B72A-FEA0-747868306A1A}"/>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12;p14">
              <a:extLst>
                <a:ext uri="{FF2B5EF4-FFF2-40B4-BE49-F238E27FC236}">
                  <a16:creationId xmlns:a16="http://schemas.microsoft.com/office/drawing/2014/main" id="{F372A246-EBBF-6ED2-F052-DEB144398AAC}"/>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13;p14">
              <a:extLst>
                <a:ext uri="{FF2B5EF4-FFF2-40B4-BE49-F238E27FC236}">
                  <a16:creationId xmlns:a16="http://schemas.microsoft.com/office/drawing/2014/main" id="{25ADF46E-3381-66F9-B6EB-E62C0F7E2F62}"/>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14;p14">
              <a:extLst>
                <a:ext uri="{FF2B5EF4-FFF2-40B4-BE49-F238E27FC236}">
                  <a16:creationId xmlns:a16="http://schemas.microsoft.com/office/drawing/2014/main" id="{55F3D1DC-E38B-8ECD-CA6B-6923DCED9D75}"/>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15;p14">
              <a:extLst>
                <a:ext uri="{FF2B5EF4-FFF2-40B4-BE49-F238E27FC236}">
                  <a16:creationId xmlns:a16="http://schemas.microsoft.com/office/drawing/2014/main" id="{ED8ABCE8-AE3A-8AEF-1B4E-5ED19BD54BF7}"/>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16;p14">
              <a:extLst>
                <a:ext uri="{FF2B5EF4-FFF2-40B4-BE49-F238E27FC236}">
                  <a16:creationId xmlns:a16="http://schemas.microsoft.com/office/drawing/2014/main" id="{9DAA4013-2537-2C9D-90B6-7C1EA94890B6}"/>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17;p14">
              <a:extLst>
                <a:ext uri="{FF2B5EF4-FFF2-40B4-BE49-F238E27FC236}">
                  <a16:creationId xmlns:a16="http://schemas.microsoft.com/office/drawing/2014/main" id="{DDF6D8C8-018A-1FED-F210-609562AA2CF9}"/>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18;p14">
              <a:extLst>
                <a:ext uri="{FF2B5EF4-FFF2-40B4-BE49-F238E27FC236}">
                  <a16:creationId xmlns:a16="http://schemas.microsoft.com/office/drawing/2014/main" id="{5A0B5486-22C9-AEE5-B3A1-3BF8AF2D9E16}"/>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19;p14">
              <a:extLst>
                <a:ext uri="{FF2B5EF4-FFF2-40B4-BE49-F238E27FC236}">
                  <a16:creationId xmlns:a16="http://schemas.microsoft.com/office/drawing/2014/main" id="{36533769-6685-D1C6-7CA1-5B7A892F5400}"/>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 name="Google Shape;20;p14">
              <a:extLst>
                <a:ext uri="{FF2B5EF4-FFF2-40B4-BE49-F238E27FC236}">
                  <a16:creationId xmlns:a16="http://schemas.microsoft.com/office/drawing/2014/main" id="{9DD64186-0C5F-A3FB-83C8-91B68E8B7038}"/>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 name="Google Shape;21;p14">
              <a:extLst>
                <a:ext uri="{FF2B5EF4-FFF2-40B4-BE49-F238E27FC236}">
                  <a16:creationId xmlns:a16="http://schemas.microsoft.com/office/drawing/2014/main" id="{1C5B3735-89DE-81DB-2D73-B92A4EAD44CD}"/>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 name="Google Shape;22;p14">
              <a:extLst>
                <a:ext uri="{FF2B5EF4-FFF2-40B4-BE49-F238E27FC236}">
                  <a16:creationId xmlns:a16="http://schemas.microsoft.com/office/drawing/2014/main" id="{1C64C26D-A422-73FF-52B5-A70AFF318CED}"/>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8" name="Google Shape;79;p2">
            <a:extLst>
              <a:ext uri="{FF2B5EF4-FFF2-40B4-BE49-F238E27FC236}">
                <a16:creationId xmlns:a16="http://schemas.microsoft.com/office/drawing/2014/main" id="{A7892FE2-7DAA-EE65-73CA-51C23386EDE8}"/>
              </a:ext>
            </a:extLst>
          </p:cNvPr>
          <p:cNvSpPr/>
          <p:nvPr/>
        </p:nvSpPr>
        <p:spPr>
          <a:xfrm>
            <a:off x="7484762" y="6503052"/>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6859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805798" y="892957"/>
            <a:ext cx="9537119" cy="980844"/>
          </a:xfrm>
        </p:spPr>
        <p:txBody>
          <a:bodyPr/>
          <a:lstStyle/>
          <a:p>
            <a:r>
              <a:rPr lang="en-US" dirty="0">
                <a:solidFill>
                  <a:srgbClr val="1E659A"/>
                </a:solidFill>
                <a:latin typeface="Arial Black (Headings)"/>
              </a:rPr>
              <a:t>Immediate impacts</a:t>
            </a:r>
          </a:p>
        </p:txBody>
      </p:sp>
      <p:graphicFrame>
        <p:nvGraphicFramePr>
          <p:cNvPr id="10" name="Google Shape;140;p10">
            <a:extLst>
              <a:ext uri="{FF2B5EF4-FFF2-40B4-BE49-F238E27FC236}">
                <a16:creationId xmlns:a16="http://schemas.microsoft.com/office/drawing/2014/main" id="{272B0844-8854-B7FB-C049-9255D2833B7B}"/>
              </a:ext>
            </a:extLst>
          </p:cNvPr>
          <p:cNvGraphicFramePr/>
          <p:nvPr>
            <p:extLst>
              <p:ext uri="{D42A27DB-BD31-4B8C-83A1-F6EECF244321}">
                <p14:modId xmlns:p14="http://schemas.microsoft.com/office/powerpoint/2010/main" val="1576479660"/>
              </p:ext>
            </p:extLst>
          </p:nvPr>
        </p:nvGraphicFramePr>
        <p:xfrm>
          <a:off x="1892882" y="1873801"/>
          <a:ext cx="8775119" cy="3932080"/>
        </p:xfrm>
        <a:graphic>
          <a:graphicData uri="http://schemas.openxmlformats.org/drawingml/2006/table">
            <a:tbl>
              <a:tblPr>
                <a:tableStyleId>{B301B821-A1FF-4177-AEE7-76D212191A09}</a:tableStyleId>
              </a:tblPr>
              <a:tblGrid>
                <a:gridCol w="3350510">
                  <a:extLst>
                    <a:ext uri="{9D8B030D-6E8A-4147-A177-3AD203B41FA5}">
                      <a16:colId xmlns:a16="http://schemas.microsoft.com/office/drawing/2014/main" val="20000"/>
                    </a:ext>
                  </a:extLst>
                </a:gridCol>
                <a:gridCol w="2071808">
                  <a:extLst>
                    <a:ext uri="{9D8B030D-6E8A-4147-A177-3AD203B41FA5}">
                      <a16:colId xmlns:a16="http://schemas.microsoft.com/office/drawing/2014/main" val="20001"/>
                    </a:ext>
                  </a:extLst>
                </a:gridCol>
                <a:gridCol w="3352801">
                  <a:extLst>
                    <a:ext uri="{9D8B030D-6E8A-4147-A177-3AD203B41FA5}">
                      <a16:colId xmlns:a16="http://schemas.microsoft.com/office/drawing/2014/main" val="20002"/>
                    </a:ext>
                  </a:extLst>
                </a:gridCol>
              </a:tblGrid>
              <a:tr h="564862">
                <a:tc>
                  <a:txBody>
                    <a:bodyPr/>
                    <a:lstStyle/>
                    <a:p>
                      <a:pPr marL="0" lvl="0" indent="0" algn="ctr" rtl="0">
                        <a:lnSpc>
                          <a:spcPct val="115000"/>
                        </a:lnSpc>
                        <a:spcBef>
                          <a:spcPts val="0"/>
                        </a:spcBef>
                        <a:spcAft>
                          <a:spcPts val="0"/>
                        </a:spcAft>
                        <a:buNone/>
                      </a:pPr>
                      <a:r>
                        <a:rPr lang="en" sz="2400" b="1" dirty="0">
                          <a:solidFill>
                            <a:srgbClr val="1E659A"/>
                          </a:solidFill>
                        </a:rPr>
                        <a:t>Cost Area</a:t>
                      </a:r>
                      <a:endParaRPr sz="2400" b="1"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ctr" rtl="0">
                        <a:lnSpc>
                          <a:spcPct val="115000"/>
                        </a:lnSpc>
                        <a:spcBef>
                          <a:spcPts val="0"/>
                        </a:spcBef>
                        <a:spcAft>
                          <a:spcPts val="0"/>
                        </a:spcAft>
                        <a:buNone/>
                      </a:pPr>
                      <a:r>
                        <a:rPr lang="en" sz="2400" b="1" dirty="0">
                          <a:solidFill>
                            <a:srgbClr val="1E659A"/>
                          </a:solidFill>
                        </a:rPr>
                        <a:t>Previous Cost</a:t>
                      </a:r>
                      <a:endParaRPr sz="2400" b="1"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ctr" rtl="0">
                        <a:lnSpc>
                          <a:spcPct val="115000"/>
                        </a:lnSpc>
                        <a:spcBef>
                          <a:spcPts val="0"/>
                        </a:spcBef>
                        <a:spcAft>
                          <a:spcPts val="0"/>
                        </a:spcAft>
                        <a:buNone/>
                      </a:pPr>
                      <a:r>
                        <a:rPr lang="en" sz="2400" b="1" dirty="0">
                          <a:solidFill>
                            <a:srgbClr val="1E659A"/>
                          </a:solidFill>
                        </a:rPr>
                        <a:t>Projected Savings</a:t>
                      </a:r>
                      <a:endParaRPr sz="2400" b="1" dirty="0">
                        <a:solidFill>
                          <a:srgbClr val="1E659A"/>
                        </a:solidFill>
                        <a:latin typeface="Sabon Next LT" panose="02000500000000000000" pitchFamily="2" charset="0"/>
                        <a:cs typeface="Sabon Next LT" panose="02000500000000000000" pitchFamily="2" charset="0"/>
                      </a:endParaRPr>
                    </a:p>
                  </a:txBody>
                  <a:tcPr marL="91425" marR="91425" marT="91425" marB="91425"/>
                </a:tc>
                <a:extLst>
                  <a:ext uri="{0D108BD9-81ED-4DB2-BD59-A6C34878D82A}">
                    <a16:rowId xmlns:a16="http://schemas.microsoft.com/office/drawing/2014/main" val="10000"/>
                  </a:ext>
                </a:extLst>
              </a:tr>
              <a:tr h="556011">
                <a:tc>
                  <a:txBody>
                    <a:bodyPr/>
                    <a:lstStyle/>
                    <a:p>
                      <a:pPr marL="0" lvl="0" indent="0" algn="l" rtl="0">
                        <a:spcBef>
                          <a:spcPts val="0"/>
                        </a:spcBef>
                        <a:spcAft>
                          <a:spcPts val="0"/>
                        </a:spcAft>
                        <a:buNone/>
                      </a:pPr>
                      <a:r>
                        <a:rPr lang="en" sz="2000" dirty="0">
                          <a:solidFill>
                            <a:srgbClr val="1E659A"/>
                          </a:solidFill>
                        </a:rPr>
                        <a:t>Lost Sales</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$850,000</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 by up to </a:t>
                      </a:r>
                      <a:r>
                        <a:rPr lang="en" sz="2000" b="1" u="sng" dirty="0">
                          <a:solidFill>
                            <a:srgbClr val="1E659A"/>
                          </a:solidFill>
                        </a:rPr>
                        <a:t>60%</a:t>
                      </a:r>
                      <a:endParaRPr sz="2000" b="1" u="sng" dirty="0">
                        <a:solidFill>
                          <a:srgbClr val="1E659A"/>
                        </a:solidFill>
                        <a:latin typeface="Sabon Next LT" panose="02000500000000000000" pitchFamily="2" charset="0"/>
                        <a:cs typeface="Sabon Next LT" panose="02000500000000000000" pitchFamily="2" charset="0"/>
                      </a:endParaRPr>
                    </a:p>
                  </a:txBody>
                  <a:tcPr marL="91425" marR="91425" marT="91425" marB="91425"/>
                </a:tc>
                <a:extLst>
                  <a:ext uri="{0D108BD9-81ED-4DB2-BD59-A6C34878D82A}">
                    <a16:rowId xmlns:a16="http://schemas.microsoft.com/office/drawing/2014/main" val="10001"/>
                  </a:ext>
                </a:extLst>
              </a:tr>
              <a:tr h="556011">
                <a:tc>
                  <a:txBody>
                    <a:bodyPr/>
                    <a:lstStyle/>
                    <a:p>
                      <a:pPr marL="0" lvl="0" indent="0" algn="l" rtl="0">
                        <a:spcBef>
                          <a:spcPts val="0"/>
                        </a:spcBef>
                        <a:spcAft>
                          <a:spcPts val="0"/>
                        </a:spcAft>
                        <a:buNone/>
                      </a:pPr>
                      <a:r>
                        <a:rPr lang="en" sz="2000" dirty="0">
                          <a:solidFill>
                            <a:srgbClr val="1E659A"/>
                          </a:solidFill>
                        </a:rPr>
                        <a:t>Write-Offs</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$450,000</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 by up to </a:t>
                      </a:r>
                      <a:r>
                        <a:rPr lang="en" sz="2000" b="1" u="sng" dirty="0">
                          <a:solidFill>
                            <a:srgbClr val="1E659A"/>
                          </a:solidFill>
                        </a:rPr>
                        <a:t>40%</a:t>
                      </a:r>
                      <a:endParaRPr sz="2000" b="1" u="sng" dirty="0">
                        <a:solidFill>
                          <a:srgbClr val="1E659A"/>
                        </a:solidFill>
                        <a:latin typeface="Sabon Next LT" panose="02000500000000000000" pitchFamily="2" charset="0"/>
                        <a:cs typeface="Sabon Next LT" panose="02000500000000000000" pitchFamily="2" charset="0"/>
                      </a:endParaRPr>
                    </a:p>
                  </a:txBody>
                  <a:tcPr marL="91425" marR="91425" marT="91425" marB="91425"/>
                </a:tc>
                <a:extLst>
                  <a:ext uri="{0D108BD9-81ED-4DB2-BD59-A6C34878D82A}">
                    <a16:rowId xmlns:a16="http://schemas.microsoft.com/office/drawing/2014/main" val="10002"/>
                  </a:ext>
                </a:extLst>
              </a:tr>
              <a:tr h="556011">
                <a:tc>
                  <a:txBody>
                    <a:bodyPr/>
                    <a:lstStyle/>
                    <a:p>
                      <a:pPr marL="0" lvl="0" indent="0" algn="l" rtl="0">
                        <a:spcBef>
                          <a:spcPts val="0"/>
                        </a:spcBef>
                        <a:spcAft>
                          <a:spcPts val="0"/>
                        </a:spcAft>
                        <a:buNone/>
                      </a:pPr>
                      <a:r>
                        <a:rPr lang="en" sz="2000" dirty="0">
                          <a:solidFill>
                            <a:srgbClr val="1E659A"/>
                          </a:solidFill>
                        </a:rPr>
                        <a:t>Expedited Shipping</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$375,000</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 by up to </a:t>
                      </a:r>
                      <a:r>
                        <a:rPr lang="en" sz="2000" b="1" u="sng" dirty="0">
                          <a:solidFill>
                            <a:srgbClr val="1E659A"/>
                          </a:solidFill>
                        </a:rPr>
                        <a:t>50%</a:t>
                      </a:r>
                      <a:endParaRPr sz="2000" b="1" u="sng" dirty="0">
                        <a:solidFill>
                          <a:srgbClr val="1E659A"/>
                        </a:solidFill>
                        <a:latin typeface="Sabon Next LT" panose="02000500000000000000" pitchFamily="2" charset="0"/>
                        <a:cs typeface="Sabon Next LT" panose="02000500000000000000" pitchFamily="2" charset="0"/>
                      </a:endParaRPr>
                    </a:p>
                  </a:txBody>
                  <a:tcPr marL="91425" marR="91425" marT="91425" marB="91425"/>
                </a:tc>
                <a:extLst>
                  <a:ext uri="{0D108BD9-81ED-4DB2-BD59-A6C34878D82A}">
                    <a16:rowId xmlns:a16="http://schemas.microsoft.com/office/drawing/2014/main" val="10003"/>
                  </a:ext>
                </a:extLst>
              </a:tr>
              <a:tr h="556011">
                <a:tc>
                  <a:txBody>
                    <a:bodyPr/>
                    <a:lstStyle/>
                    <a:p>
                      <a:pPr marL="0" lvl="0" indent="0" algn="l" rtl="0">
                        <a:spcBef>
                          <a:spcPts val="0"/>
                        </a:spcBef>
                        <a:spcAft>
                          <a:spcPts val="0"/>
                        </a:spcAft>
                        <a:buNone/>
                      </a:pPr>
                      <a:r>
                        <a:rPr lang="en" sz="2000">
                          <a:solidFill>
                            <a:srgbClr val="1E659A"/>
                          </a:solidFill>
                        </a:rPr>
                        <a:t>Labor Costs</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$425,000</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 by up to </a:t>
                      </a:r>
                      <a:r>
                        <a:rPr lang="en" sz="2000" b="1" u="sng" dirty="0">
                          <a:solidFill>
                            <a:srgbClr val="1E659A"/>
                          </a:solidFill>
                        </a:rPr>
                        <a:t>30%</a:t>
                      </a:r>
                      <a:endParaRPr sz="2000" b="1" u="sng" dirty="0">
                        <a:solidFill>
                          <a:srgbClr val="1E659A"/>
                        </a:solidFill>
                        <a:latin typeface="Sabon Next LT" panose="02000500000000000000" pitchFamily="2" charset="0"/>
                        <a:cs typeface="Sabon Next LT" panose="02000500000000000000" pitchFamily="2" charset="0"/>
                      </a:endParaRPr>
                    </a:p>
                  </a:txBody>
                  <a:tcPr marL="91425" marR="91425" marT="91425" marB="91425"/>
                </a:tc>
                <a:extLst>
                  <a:ext uri="{0D108BD9-81ED-4DB2-BD59-A6C34878D82A}">
                    <a16:rowId xmlns:a16="http://schemas.microsoft.com/office/drawing/2014/main" val="10004"/>
                  </a:ext>
                </a:extLst>
              </a:tr>
              <a:tr h="606241">
                <a:tc>
                  <a:txBody>
                    <a:bodyPr/>
                    <a:lstStyle/>
                    <a:p>
                      <a:pPr marL="0" lvl="0" indent="0" algn="l" rtl="0">
                        <a:spcBef>
                          <a:spcPts val="0"/>
                        </a:spcBef>
                        <a:spcAft>
                          <a:spcPts val="0"/>
                        </a:spcAft>
                        <a:buNone/>
                      </a:pPr>
                      <a:r>
                        <a:rPr lang="en" sz="2000" dirty="0">
                          <a:solidFill>
                            <a:srgbClr val="1E659A"/>
                          </a:solidFill>
                        </a:rPr>
                        <a:t>Admin Error Adjustments</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a:solidFill>
                            <a:srgbClr val="1E659A"/>
                          </a:solidFill>
                        </a:rPr>
                        <a:t>High</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 from </a:t>
                      </a:r>
                      <a:r>
                        <a:rPr lang="en" sz="2000" b="1" dirty="0">
                          <a:solidFill>
                            <a:srgbClr val="1E659A"/>
                          </a:solidFill>
                        </a:rPr>
                        <a:t>18% to </a:t>
                      </a:r>
                      <a:r>
                        <a:rPr lang="en" sz="2000" b="1" u="sng" dirty="0">
                          <a:solidFill>
                            <a:srgbClr val="1E659A"/>
                          </a:solidFill>
                        </a:rPr>
                        <a:t>under 5%</a:t>
                      </a:r>
                      <a:endParaRPr sz="2000" b="1" u="sng" dirty="0">
                        <a:solidFill>
                          <a:srgbClr val="1E659A"/>
                        </a:solidFill>
                        <a:latin typeface="Sabon Next LT" panose="02000500000000000000" pitchFamily="2" charset="0"/>
                        <a:cs typeface="Sabon Next LT" panose="02000500000000000000" pitchFamily="2" charset="0"/>
                      </a:endParaRPr>
                    </a:p>
                  </a:txBody>
                  <a:tcPr marL="91425" marR="91425" marT="91425" marB="91425"/>
                </a:tc>
                <a:extLst>
                  <a:ext uri="{0D108BD9-81ED-4DB2-BD59-A6C34878D82A}">
                    <a16:rowId xmlns:a16="http://schemas.microsoft.com/office/drawing/2014/main" val="10005"/>
                  </a:ext>
                </a:extLst>
              </a:tr>
              <a:tr h="522514">
                <a:tc>
                  <a:txBody>
                    <a:bodyPr/>
                    <a:lstStyle/>
                    <a:p>
                      <a:pPr marL="0" lvl="0" indent="0" algn="l" rtl="0">
                        <a:spcBef>
                          <a:spcPts val="0"/>
                        </a:spcBef>
                        <a:spcAft>
                          <a:spcPts val="0"/>
                        </a:spcAft>
                        <a:buNone/>
                      </a:pPr>
                      <a:r>
                        <a:rPr lang="en" sz="2000" dirty="0">
                          <a:solidFill>
                            <a:srgbClr val="1E659A"/>
                          </a:solidFill>
                        </a:rPr>
                        <a:t>Total Potential Impact</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dirty="0">
                          <a:solidFill>
                            <a:srgbClr val="1E659A"/>
                          </a:solidFill>
                        </a:rPr>
                        <a:t>$2.1M</a:t>
                      </a:r>
                      <a:endParaRPr sz="2000" dirty="0">
                        <a:solidFill>
                          <a:srgbClr val="1E659A"/>
                        </a:solidFill>
                        <a:latin typeface="Sabon Next LT" panose="02000500000000000000" pitchFamily="2" charset="0"/>
                        <a:cs typeface="Sabon Next LT" panose="02000500000000000000" pitchFamily="2" charset="0"/>
                      </a:endParaRPr>
                    </a:p>
                  </a:txBody>
                  <a:tcPr marL="91425" marR="91425" marT="91425" marB="91425"/>
                </a:tc>
                <a:tc>
                  <a:txBody>
                    <a:bodyPr/>
                    <a:lstStyle/>
                    <a:p>
                      <a:pPr marL="0" lvl="0" indent="0" algn="l" rtl="0">
                        <a:spcBef>
                          <a:spcPts val="0"/>
                        </a:spcBef>
                        <a:spcAft>
                          <a:spcPts val="0"/>
                        </a:spcAft>
                        <a:buNone/>
                      </a:pPr>
                      <a:r>
                        <a:rPr lang="en" sz="2000" b="1" u="sng" dirty="0">
                          <a:solidFill>
                            <a:srgbClr val="1E659A"/>
                          </a:solidFill>
                        </a:rPr>
                        <a:t>~$1.2M in annual savings</a:t>
                      </a:r>
                      <a:endParaRPr sz="2000" b="1" u="sng" dirty="0">
                        <a:solidFill>
                          <a:srgbClr val="1E659A"/>
                        </a:solidFill>
                        <a:latin typeface="Sabon Next LT" panose="02000500000000000000" pitchFamily="2" charset="0"/>
                        <a:cs typeface="Sabon Next LT" panose="02000500000000000000" pitchFamily="2" charset="0"/>
                      </a:endParaRPr>
                    </a:p>
                  </a:txBody>
                  <a:tcPr marL="91425" marR="91425" marT="91425" marB="91425"/>
                </a:tc>
                <a:extLst>
                  <a:ext uri="{0D108BD9-81ED-4DB2-BD59-A6C34878D82A}">
                    <a16:rowId xmlns:a16="http://schemas.microsoft.com/office/drawing/2014/main" val="10006"/>
                  </a:ext>
                </a:extLst>
              </a:tr>
            </a:tbl>
          </a:graphicData>
        </a:graphic>
      </p:graphicFrame>
      <p:pic>
        <p:nvPicPr>
          <p:cNvPr id="11" name="Google Shape;9;p14">
            <a:extLst>
              <a:ext uri="{FF2B5EF4-FFF2-40B4-BE49-F238E27FC236}">
                <a16:creationId xmlns:a16="http://schemas.microsoft.com/office/drawing/2014/main" id="{7D9BFEA5-80CF-5EEF-CA2B-71489A354755}"/>
              </a:ext>
            </a:extLst>
          </p:cNvPr>
          <p:cNvPicPr preferRelativeResize="0"/>
          <p:nvPr/>
        </p:nvPicPr>
        <p:blipFill rotWithShape="1">
          <a:blip r:embed="rId3">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12" name="Google Shape;10;p14">
            <a:extLst>
              <a:ext uri="{FF2B5EF4-FFF2-40B4-BE49-F238E27FC236}">
                <a16:creationId xmlns:a16="http://schemas.microsoft.com/office/drawing/2014/main" id="{E48CA0F1-3E92-0B7B-8A39-4F4F9D31E703}"/>
              </a:ext>
            </a:extLst>
          </p:cNvPr>
          <p:cNvGrpSpPr/>
          <p:nvPr/>
        </p:nvGrpSpPr>
        <p:grpSpPr>
          <a:xfrm>
            <a:off x="2018344" y="6503052"/>
            <a:ext cx="8155311" cy="110033"/>
            <a:chOff x="540075" y="4595575"/>
            <a:chExt cx="8147825" cy="108000"/>
          </a:xfrm>
        </p:grpSpPr>
        <p:sp>
          <p:nvSpPr>
            <p:cNvPr id="13" name="Google Shape;11;p14">
              <a:extLst>
                <a:ext uri="{FF2B5EF4-FFF2-40B4-BE49-F238E27FC236}">
                  <a16:creationId xmlns:a16="http://schemas.microsoft.com/office/drawing/2014/main" id="{1265B1D6-AAE8-ACA6-D3DC-9F793B0B9892}"/>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12;p14">
              <a:extLst>
                <a:ext uri="{FF2B5EF4-FFF2-40B4-BE49-F238E27FC236}">
                  <a16:creationId xmlns:a16="http://schemas.microsoft.com/office/drawing/2014/main" id="{9595BBCD-3FE1-E903-3A3E-94BEB5916FE1}"/>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13;p14">
              <a:extLst>
                <a:ext uri="{FF2B5EF4-FFF2-40B4-BE49-F238E27FC236}">
                  <a16:creationId xmlns:a16="http://schemas.microsoft.com/office/drawing/2014/main" id="{FACBE7BD-A19D-CCC9-176B-03CB37F6DF1D}"/>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14;p14">
              <a:extLst>
                <a:ext uri="{FF2B5EF4-FFF2-40B4-BE49-F238E27FC236}">
                  <a16:creationId xmlns:a16="http://schemas.microsoft.com/office/drawing/2014/main" id="{1537FC01-9D54-E34F-49D2-84F35CD0CE18}"/>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15;p14">
              <a:extLst>
                <a:ext uri="{FF2B5EF4-FFF2-40B4-BE49-F238E27FC236}">
                  <a16:creationId xmlns:a16="http://schemas.microsoft.com/office/drawing/2014/main" id="{C1B19DE3-B9EB-663B-0265-A410AB2424FE}"/>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16;p14">
              <a:extLst>
                <a:ext uri="{FF2B5EF4-FFF2-40B4-BE49-F238E27FC236}">
                  <a16:creationId xmlns:a16="http://schemas.microsoft.com/office/drawing/2014/main" id="{2E10F661-6C0B-37FE-9ABE-105317E3521F}"/>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17;p14">
              <a:extLst>
                <a:ext uri="{FF2B5EF4-FFF2-40B4-BE49-F238E27FC236}">
                  <a16:creationId xmlns:a16="http://schemas.microsoft.com/office/drawing/2014/main" id="{79AD08D4-E968-E577-71CE-EFBB9D885F03}"/>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18;p14">
              <a:extLst>
                <a:ext uri="{FF2B5EF4-FFF2-40B4-BE49-F238E27FC236}">
                  <a16:creationId xmlns:a16="http://schemas.microsoft.com/office/drawing/2014/main" id="{2F14A54D-17B3-B2C3-617D-15E54080508E}"/>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19;p14">
              <a:extLst>
                <a:ext uri="{FF2B5EF4-FFF2-40B4-BE49-F238E27FC236}">
                  <a16:creationId xmlns:a16="http://schemas.microsoft.com/office/drawing/2014/main" id="{DE7FB221-8C01-1528-AF0C-DE3A55178FF6}"/>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20;p14">
              <a:extLst>
                <a:ext uri="{FF2B5EF4-FFF2-40B4-BE49-F238E27FC236}">
                  <a16:creationId xmlns:a16="http://schemas.microsoft.com/office/drawing/2014/main" id="{5566E58A-CBCA-0F40-64AE-DCD39AF5C7B3}"/>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21;p14">
              <a:extLst>
                <a:ext uri="{FF2B5EF4-FFF2-40B4-BE49-F238E27FC236}">
                  <a16:creationId xmlns:a16="http://schemas.microsoft.com/office/drawing/2014/main" id="{B110BFA3-E96A-02AD-1A4F-7994ADA24931}"/>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22;p14">
              <a:extLst>
                <a:ext uri="{FF2B5EF4-FFF2-40B4-BE49-F238E27FC236}">
                  <a16:creationId xmlns:a16="http://schemas.microsoft.com/office/drawing/2014/main" id="{5583DA67-9174-55B2-0678-D0224B1AB03D}"/>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5" name="Google Shape;79;p2">
            <a:extLst>
              <a:ext uri="{FF2B5EF4-FFF2-40B4-BE49-F238E27FC236}">
                <a16:creationId xmlns:a16="http://schemas.microsoft.com/office/drawing/2014/main" id="{3BD551F8-B9BC-2331-96D3-D6E32C41A478}"/>
              </a:ext>
            </a:extLst>
          </p:cNvPr>
          <p:cNvSpPr/>
          <p:nvPr/>
        </p:nvSpPr>
        <p:spPr>
          <a:xfrm>
            <a:off x="8170114" y="6504697"/>
            <a:ext cx="638400" cy="108388"/>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96999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A6DC11-9152-0E7D-32B8-194F7546860A}"/>
              </a:ext>
            </a:extLst>
          </p:cNvPr>
          <p:cNvSpPr>
            <a:spLocks noGrp="1"/>
          </p:cNvSpPr>
          <p:nvPr>
            <p:ph type="title"/>
          </p:nvPr>
        </p:nvSpPr>
        <p:spPr>
          <a:xfrm>
            <a:off x="3894263" y="998695"/>
            <a:ext cx="7965461" cy="994164"/>
          </a:xfrm>
        </p:spPr>
        <p:txBody>
          <a:bodyPr/>
          <a:lstStyle/>
          <a:p>
            <a:r>
              <a:rPr lang="en-US" dirty="0">
                <a:solidFill>
                  <a:srgbClr val="1E659A"/>
                </a:solidFill>
                <a:latin typeface="Arial Black (Headings)"/>
              </a:rPr>
              <a:t>Future Enhancements &amp; Premium Services</a:t>
            </a:r>
          </a:p>
        </p:txBody>
      </p:sp>
      <p:sp>
        <p:nvSpPr>
          <p:cNvPr id="10" name="Text Placeholder 2">
            <a:extLst>
              <a:ext uri="{FF2B5EF4-FFF2-40B4-BE49-F238E27FC236}">
                <a16:creationId xmlns:a16="http://schemas.microsoft.com/office/drawing/2014/main" id="{E4D61753-AF57-4E64-A00D-978A62F9DFB5}"/>
              </a:ext>
            </a:extLst>
          </p:cNvPr>
          <p:cNvSpPr txBox="1">
            <a:spLocks/>
          </p:cNvSpPr>
          <p:nvPr/>
        </p:nvSpPr>
        <p:spPr>
          <a:xfrm>
            <a:off x="3427965" y="2250371"/>
            <a:ext cx="8898059" cy="3835582"/>
          </a:xfrm>
          <a:prstGeom prst="rect">
            <a:avLst/>
          </a:prstGeom>
        </p:spPr>
        <p:txBody>
          <a:bodyPr numCol="2"/>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14300" lvl="0" indent="0" algn="l" rtl="0">
              <a:lnSpc>
                <a:spcPct val="115000"/>
              </a:lnSpc>
              <a:spcBef>
                <a:spcPts val="0"/>
              </a:spcBef>
              <a:spcAft>
                <a:spcPts val="0"/>
              </a:spcAft>
              <a:buSzPts val="1800"/>
              <a:buNone/>
            </a:pPr>
            <a:r>
              <a:rPr lang="en-US" sz="2800" dirty="0">
                <a:solidFill>
                  <a:srgbClr val="1E659A"/>
                </a:solidFill>
                <a:latin typeface="Sabon Next LT" panose="02000500000000000000" pitchFamily="2" charset="0"/>
                <a:cs typeface="Sabon Next LT" panose="02000500000000000000" pitchFamily="2" charset="0"/>
              </a:rPr>
              <a:t>Scalable Add-Ons</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Product lifecycle modeling</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Supplier portal integrations</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Churn prediction</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Pricing optimization</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Department-specific dashboards</a:t>
            </a:r>
          </a:p>
          <a:p>
            <a:pPr marL="114300" lvl="0" indent="0" algn="l" rtl="0">
              <a:lnSpc>
                <a:spcPct val="115000"/>
              </a:lnSpc>
              <a:spcBef>
                <a:spcPts val="0"/>
              </a:spcBef>
              <a:spcAft>
                <a:spcPts val="0"/>
              </a:spcAft>
              <a:buSzPts val="1800"/>
              <a:buNone/>
            </a:pPr>
            <a:endParaRPr lang="en-US" sz="2400" dirty="0">
              <a:solidFill>
                <a:srgbClr val="1E659A"/>
              </a:solidFill>
              <a:latin typeface="Sabon Next LT" panose="02000500000000000000" pitchFamily="2" charset="0"/>
              <a:cs typeface="Sabon Next LT" panose="02000500000000000000" pitchFamily="2" charset="0"/>
            </a:endParaRPr>
          </a:p>
          <a:p>
            <a:pPr marL="114300" lvl="0" indent="0" algn="l" rtl="0">
              <a:lnSpc>
                <a:spcPct val="115000"/>
              </a:lnSpc>
              <a:spcBef>
                <a:spcPts val="0"/>
              </a:spcBef>
              <a:spcAft>
                <a:spcPts val="0"/>
              </a:spcAft>
              <a:buSzPts val="1800"/>
              <a:buNone/>
            </a:pPr>
            <a:endParaRPr lang="en-US" sz="2400" dirty="0">
              <a:solidFill>
                <a:srgbClr val="1E659A"/>
              </a:solidFill>
              <a:latin typeface="Sabon Next LT" panose="02000500000000000000" pitchFamily="2" charset="0"/>
              <a:cs typeface="Sabon Next LT" panose="02000500000000000000" pitchFamily="2" charset="0"/>
            </a:endParaRPr>
          </a:p>
          <a:p>
            <a:pPr marL="114300" lvl="0" indent="0" algn="l" rtl="0">
              <a:lnSpc>
                <a:spcPct val="115000"/>
              </a:lnSpc>
              <a:spcBef>
                <a:spcPts val="0"/>
              </a:spcBef>
              <a:spcAft>
                <a:spcPts val="0"/>
              </a:spcAft>
              <a:buSzPts val="1800"/>
              <a:buNone/>
            </a:pPr>
            <a:r>
              <a:rPr lang="en-US" sz="2800" dirty="0">
                <a:solidFill>
                  <a:srgbClr val="1E659A"/>
                </a:solidFill>
                <a:latin typeface="Sabon Next LT" panose="02000500000000000000" pitchFamily="2" charset="0"/>
                <a:cs typeface="Sabon Next LT" panose="02000500000000000000" pitchFamily="2" charset="0"/>
              </a:rPr>
              <a:t>Support Options</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Quarterly model health checks</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Dashboard refreshes</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Training</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Onboarding</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Ecosystem Development</a:t>
            </a:r>
          </a:p>
          <a:p>
            <a:pPr marL="114300" lvl="0" indent="0" algn="l" rtl="0">
              <a:lnSpc>
                <a:spcPct val="115000"/>
              </a:lnSpc>
              <a:spcBef>
                <a:spcPts val="0"/>
              </a:spcBef>
              <a:spcAft>
                <a:spcPts val="0"/>
              </a:spcAft>
              <a:buSzPts val="1800"/>
              <a:buNone/>
            </a:pPr>
            <a:endParaRPr lang="en-US" sz="2400" dirty="0">
              <a:solidFill>
                <a:srgbClr val="1E659A"/>
              </a:solidFill>
              <a:latin typeface="Sabon Next LT" panose="02000500000000000000" pitchFamily="2" charset="0"/>
              <a:cs typeface="Sabon Next LT" panose="02000500000000000000" pitchFamily="2" charset="0"/>
            </a:endParaRPr>
          </a:p>
        </p:txBody>
      </p:sp>
      <p:pic>
        <p:nvPicPr>
          <p:cNvPr id="11" name="Google Shape;9;p14">
            <a:extLst>
              <a:ext uri="{FF2B5EF4-FFF2-40B4-BE49-F238E27FC236}">
                <a16:creationId xmlns:a16="http://schemas.microsoft.com/office/drawing/2014/main" id="{70CE962D-61DE-4D38-543E-6A42E52A4092}"/>
              </a:ext>
            </a:extLst>
          </p:cNvPr>
          <p:cNvPicPr preferRelativeResize="0"/>
          <p:nvPr/>
        </p:nvPicPr>
        <p:blipFill rotWithShape="1">
          <a:blip r:embed="rId3">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12" name="Google Shape;10;p14">
            <a:extLst>
              <a:ext uri="{FF2B5EF4-FFF2-40B4-BE49-F238E27FC236}">
                <a16:creationId xmlns:a16="http://schemas.microsoft.com/office/drawing/2014/main" id="{8BB33B33-B5E8-1F97-008F-B43C5B70CB48}"/>
              </a:ext>
            </a:extLst>
          </p:cNvPr>
          <p:cNvGrpSpPr/>
          <p:nvPr/>
        </p:nvGrpSpPr>
        <p:grpSpPr>
          <a:xfrm>
            <a:off x="2018344" y="6503052"/>
            <a:ext cx="8155311" cy="110033"/>
            <a:chOff x="540075" y="4595575"/>
            <a:chExt cx="8147825" cy="108000"/>
          </a:xfrm>
        </p:grpSpPr>
        <p:sp>
          <p:nvSpPr>
            <p:cNvPr id="13" name="Google Shape;11;p14">
              <a:extLst>
                <a:ext uri="{FF2B5EF4-FFF2-40B4-BE49-F238E27FC236}">
                  <a16:creationId xmlns:a16="http://schemas.microsoft.com/office/drawing/2014/main" id="{7B39002F-9289-86AB-F747-6FADF6988832}"/>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12;p14">
              <a:extLst>
                <a:ext uri="{FF2B5EF4-FFF2-40B4-BE49-F238E27FC236}">
                  <a16:creationId xmlns:a16="http://schemas.microsoft.com/office/drawing/2014/main" id="{D57FC45D-58CD-357D-09BE-83911BF1452C}"/>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13;p14">
              <a:extLst>
                <a:ext uri="{FF2B5EF4-FFF2-40B4-BE49-F238E27FC236}">
                  <a16:creationId xmlns:a16="http://schemas.microsoft.com/office/drawing/2014/main" id="{67B52248-A551-832F-0C82-729676ECEEC3}"/>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14;p14">
              <a:extLst>
                <a:ext uri="{FF2B5EF4-FFF2-40B4-BE49-F238E27FC236}">
                  <a16:creationId xmlns:a16="http://schemas.microsoft.com/office/drawing/2014/main" id="{3779A752-3ADD-24B7-AE46-B7E9BB1A3000}"/>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15;p14">
              <a:extLst>
                <a:ext uri="{FF2B5EF4-FFF2-40B4-BE49-F238E27FC236}">
                  <a16:creationId xmlns:a16="http://schemas.microsoft.com/office/drawing/2014/main" id="{BA5AC0F6-A20E-545C-8514-1B28AE29A79E}"/>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16;p14">
              <a:extLst>
                <a:ext uri="{FF2B5EF4-FFF2-40B4-BE49-F238E27FC236}">
                  <a16:creationId xmlns:a16="http://schemas.microsoft.com/office/drawing/2014/main" id="{9D3A4CE6-1D3D-6F92-1DA5-0197516D9BBA}"/>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17;p14">
              <a:extLst>
                <a:ext uri="{FF2B5EF4-FFF2-40B4-BE49-F238E27FC236}">
                  <a16:creationId xmlns:a16="http://schemas.microsoft.com/office/drawing/2014/main" id="{15D53D28-AF82-FCA3-7857-824CBF3B37B7}"/>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18;p14">
              <a:extLst>
                <a:ext uri="{FF2B5EF4-FFF2-40B4-BE49-F238E27FC236}">
                  <a16:creationId xmlns:a16="http://schemas.microsoft.com/office/drawing/2014/main" id="{624DB9AD-1E49-032C-9F76-27666BACFAAF}"/>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19;p14">
              <a:extLst>
                <a:ext uri="{FF2B5EF4-FFF2-40B4-BE49-F238E27FC236}">
                  <a16:creationId xmlns:a16="http://schemas.microsoft.com/office/drawing/2014/main" id="{41AB9B67-6286-926D-C6CF-8646CD033739}"/>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20;p14">
              <a:extLst>
                <a:ext uri="{FF2B5EF4-FFF2-40B4-BE49-F238E27FC236}">
                  <a16:creationId xmlns:a16="http://schemas.microsoft.com/office/drawing/2014/main" id="{6E6C64D3-7E16-82A4-1A6A-F5DB61CA150A}"/>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21;p14">
              <a:extLst>
                <a:ext uri="{FF2B5EF4-FFF2-40B4-BE49-F238E27FC236}">
                  <a16:creationId xmlns:a16="http://schemas.microsoft.com/office/drawing/2014/main" id="{5E8608C5-174F-14A7-EEDF-6F7C3F1EC943}"/>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22;p14">
              <a:extLst>
                <a:ext uri="{FF2B5EF4-FFF2-40B4-BE49-F238E27FC236}">
                  <a16:creationId xmlns:a16="http://schemas.microsoft.com/office/drawing/2014/main" id="{964CFBA2-CCAE-25CC-A295-0262C299D89C}"/>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5" name="Google Shape;79;p2">
            <a:extLst>
              <a:ext uri="{FF2B5EF4-FFF2-40B4-BE49-F238E27FC236}">
                <a16:creationId xmlns:a16="http://schemas.microsoft.com/office/drawing/2014/main" id="{C94C8C4D-4A93-BEE4-FAEC-D168684E876D}"/>
              </a:ext>
            </a:extLst>
          </p:cNvPr>
          <p:cNvSpPr/>
          <p:nvPr/>
        </p:nvSpPr>
        <p:spPr>
          <a:xfrm>
            <a:off x="8851366" y="6503052"/>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3171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F45474-AB92-6403-06E2-803DD5878C8E}"/>
              </a:ext>
            </a:extLst>
          </p:cNvPr>
          <p:cNvSpPr>
            <a:spLocks noGrp="1"/>
          </p:cNvSpPr>
          <p:nvPr>
            <p:ph type="title"/>
          </p:nvPr>
        </p:nvSpPr>
        <p:spPr>
          <a:xfrm>
            <a:off x="2834634" y="1133017"/>
            <a:ext cx="6522731" cy="994164"/>
          </a:xfrm>
        </p:spPr>
        <p:txBody>
          <a:bodyPr/>
          <a:lstStyle/>
          <a:p>
            <a:pPr algn="ctr"/>
            <a:r>
              <a:rPr lang="en-US" dirty="0">
                <a:solidFill>
                  <a:srgbClr val="1E659A"/>
                </a:solidFill>
                <a:latin typeface="Arial Black (Headings)"/>
              </a:rPr>
              <a:t>Let’s launch phase 1</a:t>
            </a:r>
          </a:p>
        </p:txBody>
      </p:sp>
      <p:sp>
        <p:nvSpPr>
          <p:cNvPr id="11" name="Text Placeholder 2">
            <a:extLst>
              <a:ext uri="{FF2B5EF4-FFF2-40B4-BE49-F238E27FC236}">
                <a16:creationId xmlns:a16="http://schemas.microsoft.com/office/drawing/2014/main" id="{4B32A1B5-E746-A02A-493E-E662B8875C45}"/>
              </a:ext>
            </a:extLst>
          </p:cNvPr>
          <p:cNvSpPr txBox="1">
            <a:spLocks/>
          </p:cNvSpPr>
          <p:nvPr/>
        </p:nvSpPr>
        <p:spPr>
          <a:xfrm>
            <a:off x="1895284" y="1886858"/>
            <a:ext cx="8946887" cy="3990048"/>
          </a:xfrm>
          <a:prstGeom prst="rect">
            <a:avLst/>
          </a:prstGeom>
        </p:spPr>
        <p:txBody>
          <a:bodyPr numCol="2"/>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114300" lvl="0" indent="0" algn="ctr" rtl="0">
              <a:lnSpc>
                <a:spcPct val="115000"/>
              </a:lnSpc>
              <a:spcBef>
                <a:spcPts val="0"/>
              </a:spcBef>
              <a:spcAft>
                <a:spcPts val="0"/>
              </a:spcAft>
              <a:buSzPts val="1800"/>
              <a:buNone/>
            </a:pPr>
            <a:r>
              <a:rPr lang="en-US" sz="2800" dirty="0">
                <a:solidFill>
                  <a:srgbClr val="1E659A"/>
                </a:solidFill>
                <a:latin typeface="Sabon Next LT" panose="02000500000000000000" pitchFamily="2" charset="0"/>
                <a:cs typeface="Sabon Next LT" panose="02000500000000000000" pitchFamily="2" charset="0"/>
              </a:rPr>
              <a:t>Your Next Steps</a:t>
            </a:r>
          </a:p>
          <a:p>
            <a:pPr marL="114300" lvl="0" indent="0" algn="l" rtl="0">
              <a:lnSpc>
                <a:spcPct val="115000"/>
              </a:lnSpc>
              <a:spcBef>
                <a:spcPts val="0"/>
              </a:spcBef>
              <a:spcAft>
                <a:spcPts val="0"/>
              </a:spcAft>
              <a:buSzPts val="1800"/>
              <a:buNone/>
            </a:pPr>
            <a:r>
              <a:rPr lang="en-US" sz="2400" b="1" dirty="0">
                <a:solidFill>
                  <a:srgbClr val="1E659A"/>
                </a:solidFill>
                <a:latin typeface="Sabon Next LT" panose="02000500000000000000" pitchFamily="2" charset="0"/>
                <a:cs typeface="Sabon Next LT" panose="02000500000000000000" pitchFamily="2" charset="0"/>
              </a:rPr>
              <a:t>Assign Internal Stakeholders</a:t>
            </a:r>
          </a:p>
          <a:p>
            <a:pPr marL="114300" lvl="0" indent="0" algn="l" rtl="0">
              <a:lnSpc>
                <a:spcPct val="115000"/>
              </a:lnSpc>
              <a:spcBef>
                <a:spcPts val="0"/>
              </a:spcBef>
              <a:spcAft>
                <a:spcPts val="0"/>
              </a:spcAft>
              <a:buSzPts val="1800"/>
              <a:buNone/>
            </a:pPr>
            <a:r>
              <a:rPr lang="en-US" sz="1800" dirty="0">
                <a:solidFill>
                  <a:srgbClr val="1E659A"/>
                </a:solidFill>
                <a:latin typeface="Sabon Next LT" panose="02000500000000000000" pitchFamily="2" charset="0"/>
                <a:cs typeface="Sabon Next LT" panose="02000500000000000000" pitchFamily="2" charset="0"/>
              </a:rPr>
              <a:t>(Inventory, Ops, Finance)</a:t>
            </a:r>
          </a:p>
          <a:p>
            <a:pPr marL="114300" lvl="0" indent="0" algn="l" rtl="0">
              <a:lnSpc>
                <a:spcPct val="115000"/>
              </a:lnSpc>
              <a:spcBef>
                <a:spcPts val="0"/>
              </a:spcBef>
              <a:spcAft>
                <a:spcPts val="0"/>
              </a:spcAft>
              <a:buSzPts val="1800"/>
              <a:buNone/>
            </a:pPr>
            <a:endParaRPr lang="en-US" sz="300" dirty="0">
              <a:solidFill>
                <a:srgbClr val="1E659A"/>
              </a:solidFill>
              <a:latin typeface="Sabon Next LT" panose="02000500000000000000" pitchFamily="2" charset="0"/>
              <a:cs typeface="Sabon Next LT" panose="02000500000000000000" pitchFamily="2" charset="0"/>
            </a:endParaRPr>
          </a:p>
          <a:p>
            <a:pPr marL="114300" lvl="0" indent="0" algn="l" rtl="0">
              <a:lnSpc>
                <a:spcPct val="115000"/>
              </a:lnSpc>
              <a:spcBef>
                <a:spcPts val="0"/>
              </a:spcBef>
              <a:spcAft>
                <a:spcPts val="0"/>
              </a:spcAft>
              <a:buSzPts val="1800"/>
              <a:buNone/>
            </a:pPr>
            <a:endParaRPr lang="en-US" sz="300" dirty="0">
              <a:solidFill>
                <a:srgbClr val="1E659A"/>
              </a:solidFill>
              <a:latin typeface="Sabon Next LT" panose="02000500000000000000" pitchFamily="2" charset="0"/>
              <a:cs typeface="Sabon Next LT" panose="02000500000000000000" pitchFamily="2" charset="0"/>
            </a:endParaRPr>
          </a:p>
          <a:p>
            <a:pPr marL="114300" lvl="0" indent="0" algn="l" rtl="0">
              <a:lnSpc>
                <a:spcPct val="115000"/>
              </a:lnSpc>
              <a:spcBef>
                <a:spcPts val="0"/>
              </a:spcBef>
              <a:spcAft>
                <a:spcPts val="0"/>
              </a:spcAft>
              <a:buSzPts val="1800"/>
              <a:buNone/>
            </a:pPr>
            <a:endParaRPr lang="en-US" sz="300" dirty="0">
              <a:solidFill>
                <a:srgbClr val="1E659A"/>
              </a:solidFill>
              <a:latin typeface="Sabon Next LT" panose="02000500000000000000" pitchFamily="2" charset="0"/>
              <a:cs typeface="Sabon Next LT" panose="02000500000000000000" pitchFamily="2" charset="0"/>
            </a:endParaRPr>
          </a:p>
          <a:p>
            <a:pPr marL="114300" lvl="0" indent="0" algn="l" rtl="0">
              <a:lnSpc>
                <a:spcPct val="115000"/>
              </a:lnSpc>
              <a:spcBef>
                <a:spcPts val="0"/>
              </a:spcBef>
              <a:spcAft>
                <a:spcPts val="0"/>
              </a:spcAft>
              <a:buSzPts val="1800"/>
              <a:buNone/>
            </a:pPr>
            <a:r>
              <a:rPr lang="en-US" sz="2400" b="1" dirty="0">
                <a:solidFill>
                  <a:srgbClr val="1E659A"/>
                </a:solidFill>
                <a:latin typeface="Sabon Next LT" panose="02000500000000000000" pitchFamily="2" charset="0"/>
                <a:cs typeface="Sabon Next LT" panose="02000500000000000000" pitchFamily="2" charset="0"/>
              </a:rPr>
              <a:t>Schedule Kickoff</a:t>
            </a:r>
          </a:p>
          <a:p>
            <a:pPr marL="114300" lvl="0" indent="0" algn="l" rtl="0">
              <a:lnSpc>
                <a:spcPct val="115000"/>
              </a:lnSpc>
              <a:spcBef>
                <a:spcPts val="0"/>
              </a:spcBef>
              <a:spcAft>
                <a:spcPts val="0"/>
              </a:spcAft>
              <a:buSzPts val="1800"/>
              <a:buNone/>
            </a:pPr>
            <a:r>
              <a:rPr lang="en-US" sz="1800" dirty="0">
                <a:solidFill>
                  <a:srgbClr val="1E659A"/>
                </a:solidFill>
                <a:latin typeface="Sabon Next LT" panose="02000500000000000000" pitchFamily="2" charset="0"/>
                <a:cs typeface="Sabon Next LT" panose="02000500000000000000" pitchFamily="2" charset="0"/>
              </a:rPr>
              <a:t>(Target week of 5/01/25)</a:t>
            </a:r>
          </a:p>
          <a:p>
            <a:pPr marL="114300" lvl="0" indent="0" algn="l" rtl="0">
              <a:lnSpc>
                <a:spcPct val="115000"/>
              </a:lnSpc>
              <a:spcBef>
                <a:spcPts val="0"/>
              </a:spcBef>
              <a:spcAft>
                <a:spcPts val="0"/>
              </a:spcAft>
              <a:buSzPts val="1800"/>
              <a:buNone/>
            </a:pPr>
            <a:endParaRPr lang="en-US" sz="300" dirty="0">
              <a:solidFill>
                <a:srgbClr val="1E659A"/>
              </a:solidFill>
              <a:latin typeface="Sabon Next LT" panose="02000500000000000000" pitchFamily="2" charset="0"/>
              <a:cs typeface="Sabon Next LT" panose="02000500000000000000" pitchFamily="2" charset="0"/>
            </a:endParaRPr>
          </a:p>
          <a:p>
            <a:pPr marL="114300" lvl="0" indent="0" algn="l" rtl="0">
              <a:lnSpc>
                <a:spcPct val="115000"/>
              </a:lnSpc>
              <a:spcBef>
                <a:spcPts val="0"/>
              </a:spcBef>
              <a:spcAft>
                <a:spcPts val="0"/>
              </a:spcAft>
              <a:buSzPts val="1800"/>
              <a:buNone/>
            </a:pPr>
            <a:endParaRPr lang="en-US" sz="300" dirty="0">
              <a:solidFill>
                <a:srgbClr val="1E659A"/>
              </a:solidFill>
              <a:latin typeface="Sabon Next LT" panose="02000500000000000000" pitchFamily="2" charset="0"/>
              <a:cs typeface="Sabon Next LT" panose="02000500000000000000" pitchFamily="2" charset="0"/>
            </a:endParaRPr>
          </a:p>
          <a:p>
            <a:pPr marL="114300" lvl="0" indent="0" algn="l" rtl="0">
              <a:lnSpc>
                <a:spcPct val="115000"/>
              </a:lnSpc>
              <a:spcBef>
                <a:spcPts val="0"/>
              </a:spcBef>
              <a:spcAft>
                <a:spcPts val="0"/>
              </a:spcAft>
              <a:buSzPts val="1800"/>
              <a:buNone/>
            </a:pPr>
            <a:endParaRPr lang="en-US" sz="300" dirty="0">
              <a:solidFill>
                <a:srgbClr val="1E659A"/>
              </a:solidFill>
              <a:latin typeface="Sabon Next LT" panose="02000500000000000000" pitchFamily="2" charset="0"/>
              <a:cs typeface="Sabon Next LT" panose="02000500000000000000" pitchFamily="2" charset="0"/>
            </a:endParaRPr>
          </a:p>
          <a:p>
            <a:pPr marL="114300" lvl="0" indent="0" algn="l" rtl="0">
              <a:lnSpc>
                <a:spcPct val="115000"/>
              </a:lnSpc>
              <a:spcBef>
                <a:spcPts val="0"/>
              </a:spcBef>
              <a:spcAft>
                <a:spcPts val="0"/>
              </a:spcAft>
              <a:buSzPts val="1800"/>
              <a:buNone/>
            </a:pPr>
            <a:r>
              <a:rPr lang="en-US" sz="2400" b="1" dirty="0">
                <a:solidFill>
                  <a:srgbClr val="1E659A"/>
                </a:solidFill>
                <a:latin typeface="Sabon Next LT" panose="02000500000000000000" pitchFamily="2" charset="0"/>
                <a:cs typeface="Sabon Next LT" panose="02000500000000000000" pitchFamily="2" charset="0"/>
              </a:rPr>
              <a:t>Confirm Milestones &amp; Deliverables</a:t>
            </a:r>
          </a:p>
          <a:p>
            <a:pPr marL="114300" lvl="0" indent="0" algn="l" rtl="0">
              <a:lnSpc>
                <a:spcPct val="115000"/>
              </a:lnSpc>
              <a:spcBef>
                <a:spcPts val="0"/>
              </a:spcBef>
              <a:spcAft>
                <a:spcPts val="0"/>
              </a:spcAft>
              <a:buSzPts val="1800"/>
              <a:buNone/>
            </a:pPr>
            <a:r>
              <a:rPr lang="en-US" sz="1800" dirty="0">
                <a:solidFill>
                  <a:srgbClr val="1E659A"/>
                </a:solidFill>
                <a:latin typeface="Sabon Next LT" panose="02000500000000000000" pitchFamily="2" charset="0"/>
                <a:cs typeface="Sabon Next LT" panose="02000500000000000000" pitchFamily="2" charset="0"/>
              </a:rPr>
              <a:t>(12-week implementation, 3 phases)</a:t>
            </a:r>
          </a:p>
          <a:p>
            <a:pPr marL="114300" lvl="0" indent="0" algn="ctr" rtl="0">
              <a:lnSpc>
                <a:spcPct val="115000"/>
              </a:lnSpc>
              <a:spcBef>
                <a:spcPts val="0"/>
              </a:spcBef>
              <a:spcAft>
                <a:spcPts val="0"/>
              </a:spcAft>
              <a:buSzPts val="1800"/>
              <a:buNone/>
            </a:pPr>
            <a:endParaRPr lang="en-US" sz="2800" dirty="0">
              <a:solidFill>
                <a:srgbClr val="1E659A"/>
              </a:solidFill>
              <a:latin typeface="Sabon Next LT" panose="02000500000000000000" pitchFamily="2" charset="0"/>
              <a:cs typeface="Sabon Next LT" panose="02000500000000000000" pitchFamily="2" charset="0"/>
            </a:endParaRPr>
          </a:p>
          <a:p>
            <a:pPr marL="114300" lvl="0" indent="0" algn="ctr" rtl="0">
              <a:lnSpc>
                <a:spcPct val="115000"/>
              </a:lnSpc>
              <a:spcBef>
                <a:spcPts val="0"/>
              </a:spcBef>
              <a:spcAft>
                <a:spcPts val="0"/>
              </a:spcAft>
              <a:buSzPts val="1800"/>
              <a:buNone/>
            </a:pPr>
            <a:endParaRPr lang="en-US" sz="2800" dirty="0">
              <a:solidFill>
                <a:srgbClr val="1E659A"/>
              </a:solidFill>
              <a:latin typeface="Sabon Next LT" panose="02000500000000000000" pitchFamily="2" charset="0"/>
              <a:cs typeface="Sabon Next LT" panose="02000500000000000000" pitchFamily="2" charset="0"/>
            </a:endParaRPr>
          </a:p>
          <a:p>
            <a:pPr marL="114300" lvl="0" indent="0" algn="ctr" rtl="0">
              <a:lnSpc>
                <a:spcPct val="115000"/>
              </a:lnSpc>
              <a:spcBef>
                <a:spcPts val="0"/>
              </a:spcBef>
              <a:spcAft>
                <a:spcPts val="0"/>
              </a:spcAft>
              <a:buSzPts val="1800"/>
              <a:buNone/>
            </a:pPr>
            <a:r>
              <a:rPr lang="en-US" sz="2800" dirty="0">
                <a:solidFill>
                  <a:srgbClr val="1E659A"/>
                </a:solidFill>
                <a:latin typeface="Sabon Next LT" panose="02000500000000000000" pitchFamily="2" charset="0"/>
                <a:cs typeface="Sabon Next LT" panose="02000500000000000000" pitchFamily="2" charset="0"/>
              </a:rPr>
              <a:t>Results You’ll See</a:t>
            </a:r>
          </a:p>
          <a:p>
            <a:pPr marL="457200" lvl="0" indent="-342900" algn="l" rtl="0">
              <a:lnSpc>
                <a:spcPct val="115000"/>
              </a:lnSpc>
              <a:spcBef>
                <a:spcPts val="0"/>
              </a:spcBef>
              <a:spcAft>
                <a:spcPts val="0"/>
              </a:spcAft>
              <a:buSzPts val="1800"/>
              <a:buFont typeface="Wingdings" panose="05000000000000000000" pitchFamily="2" charset="2"/>
              <a:buChar char="ü"/>
            </a:pPr>
            <a:r>
              <a:rPr lang="en-US" sz="2400" dirty="0">
                <a:solidFill>
                  <a:srgbClr val="1E659A"/>
                </a:solidFill>
                <a:latin typeface="Sabon Next LT" panose="02000500000000000000" pitchFamily="2" charset="0"/>
                <a:cs typeface="Sabon Next LT" panose="02000500000000000000" pitchFamily="2" charset="0"/>
              </a:rPr>
              <a:t>~$1.2M in Projected Annual Savings</a:t>
            </a:r>
          </a:p>
          <a:p>
            <a:pPr marL="457200" lvl="0" indent="-342900" algn="l" rtl="0">
              <a:lnSpc>
                <a:spcPct val="115000"/>
              </a:lnSpc>
              <a:spcBef>
                <a:spcPts val="0"/>
              </a:spcBef>
              <a:spcAft>
                <a:spcPts val="0"/>
              </a:spcAft>
              <a:buSzPts val="1800"/>
              <a:buFont typeface="Wingdings" panose="05000000000000000000" pitchFamily="2" charset="2"/>
              <a:buChar char="ü"/>
            </a:pPr>
            <a:r>
              <a:rPr lang="en-US" sz="2400" dirty="0">
                <a:solidFill>
                  <a:srgbClr val="1E659A"/>
                </a:solidFill>
                <a:latin typeface="Sabon Next LT" panose="02000500000000000000" pitchFamily="2" charset="0"/>
                <a:cs typeface="Sabon Next LT" panose="02000500000000000000" pitchFamily="2" charset="0"/>
              </a:rPr>
              <a:t>Smarter, Faster Replenishment</a:t>
            </a:r>
          </a:p>
          <a:p>
            <a:pPr marL="457200" lvl="0" indent="-342900" algn="l" rtl="0">
              <a:lnSpc>
                <a:spcPct val="115000"/>
              </a:lnSpc>
              <a:spcBef>
                <a:spcPts val="0"/>
              </a:spcBef>
              <a:spcAft>
                <a:spcPts val="0"/>
              </a:spcAft>
              <a:buSzPts val="1800"/>
              <a:buFont typeface="Wingdings" panose="05000000000000000000" pitchFamily="2" charset="2"/>
              <a:buChar char="ü"/>
            </a:pPr>
            <a:r>
              <a:rPr lang="en-US" sz="2400" dirty="0">
                <a:solidFill>
                  <a:srgbClr val="1E659A"/>
                </a:solidFill>
                <a:latin typeface="Sabon Next LT" panose="02000500000000000000" pitchFamily="2" charset="0"/>
                <a:cs typeface="Sabon Next LT" panose="02000500000000000000" pitchFamily="2" charset="0"/>
              </a:rPr>
              <a:t>Real-time Inventory Visibility</a:t>
            </a:r>
          </a:p>
          <a:p>
            <a:pPr marL="457200" lvl="0" indent="-342900" algn="l" rtl="0">
              <a:lnSpc>
                <a:spcPct val="115000"/>
              </a:lnSpc>
              <a:spcBef>
                <a:spcPts val="0"/>
              </a:spcBef>
              <a:spcAft>
                <a:spcPts val="0"/>
              </a:spcAft>
              <a:buSzPts val="1800"/>
              <a:buFont typeface="Wingdings" panose="05000000000000000000" pitchFamily="2" charset="2"/>
              <a:buChar char="ü"/>
            </a:pPr>
            <a:r>
              <a:rPr lang="en-US" sz="2400" dirty="0">
                <a:solidFill>
                  <a:srgbClr val="1E659A"/>
                </a:solidFill>
                <a:latin typeface="Sabon Next LT" panose="02000500000000000000" pitchFamily="2" charset="0"/>
                <a:cs typeface="Sabon Next LT" panose="02000500000000000000" pitchFamily="2" charset="0"/>
              </a:rPr>
              <a:t>Predictive Insights for Better Decisions</a:t>
            </a:r>
          </a:p>
          <a:p>
            <a:pPr marL="457200" lvl="0" indent="-342900" algn="l" rtl="0">
              <a:lnSpc>
                <a:spcPct val="115000"/>
              </a:lnSpc>
              <a:spcBef>
                <a:spcPts val="0"/>
              </a:spcBef>
              <a:spcAft>
                <a:spcPts val="0"/>
              </a:spcAft>
              <a:buSzPts val="1800"/>
              <a:buFont typeface="Wingdings" panose="05000000000000000000" pitchFamily="2" charset="2"/>
              <a:buChar char="ü"/>
            </a:pPr>
            <a:r>
              <a:rPr lang="en-US" sz="2400" dirty="0">
                <a:solidFill>
                  <a:srgbClr val="1E659A"/>
                </a:solidFill>
                <a:latin typeface="Sabon Next LT" panose="02000500000000000000" pitchFamily="2" charset="0"/>
                <a:cs typeface="Sabon Next LT" panose="02000500000000000000" pitchFamily="2" charset="0"/>
              </a:rPr>
              <a:t>Improved Collaboration Across Teams</a:t>
            </a:r>
          </a:p>
          <a:p>
            <a:pPr marL="114300" lvl="0" indent="0" algn="l" rtl="0">
              <a:lnSpc>
                <a:spcPct val="115000"/>
              </a:lnSpc>
              <a:spcBef>
                <a:spcPts val="0"/>
              </a:spcBef>
              <a:spcAft>
                <a:spcPts val="0"/>
              </a:spcAft>
              <a:buSzPts val="1800"/>
              <a:buNone/>
            </a:pPr>
            <a:endParaRPr lang="en-US" sz="2400" dirty="0">
              <a:solidFill>
                <a:srgbClr val="1E659A"/>
              </a:solidFill>
              <a:latin typeface="Sabon Next LT" panose="02000500000000000000" pitchFamily="2" charset="0"/>
              <a:cs typeface="Sabon Next LT" panose="02000500000000000000" pitchFamily="2" charset="0"/>
            </a:endParaRPr>
          </a:p>
        </p:txBody>
      </p:sp>
      <p:pic>
        <p:nvPicPr>
          <p:cNvPr id="14" name="Google Shape;9;p14">
            <a:extLst>
              <a:ext uri="{FF2B5EF4-FFF2-40B4-BE49-F238E27FC236}">
                <a16:creationId xmlns:a16="http://schemas.microsoft.com/office/drawing/2014/main" id="{1339EE30-EF23-EE5A-EF6C-FBD33790010C}"/>
              </a:ext>
            </a:extLst>
          </p:cNvPr>
          <p:cNvPicPr preferRelativeResize="0"/>
          <p:nvPr/>
        </p:nvPicPr>
        <p:blipFill rotWithShape="1">
          <a:blip r:embed="rId3">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15" name="Google Shape;10;p14">
            <a:extLst>
              <a:ext uri="{FF2B5EF4-FFF2-40B4-BE49-F238E27FC236}">
                <a16:creationId xmlns:a16="http://schemas.microsoft.com/office/drawing/2014/main" id="{D1EB3F7F-1F77-843E-80E6-2398B77CFB1D}"/>
              </a:ext>
            </a:extLst>
          </p:cNvPr>
          <p:cNvGrpSpPr/>
          <p:nvPr/>
        </p:nvGrpSpPr>
        <p:grpSpPr>
          <a:xfrm>
            <a:off x="2018344" y="6503052"/>
            <a:ext cx="8155311" cy="110033"/>
            <a:chOff x="540075" y="4595575"/>
            <a:chExt cx="8147825" cy="108000"/>
          </a:xfrm>
        </p:grpSpPr>
        <p:sp>
          <p:nvSpPr>
            <p:cNvPr id="16" name="Google Shape;11;p14">
              <a:extLst>
                <a:ext uri="{FF2B5EF4-FFF2-40B4-BE49-F238E27FC236}">
                  <a16:creationId xmlns:a16="http://schemas.microsoft.com/office/drawing/2014/main" id="{7173C7A0-09C2-AA03-1D4F-F9DBC8D61A28}"/>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12;p14">
              <a:extLst>
                <a:ext uri="{FF2B5EF4-FFF2-40B4-BE49-F238E27FC236}">
                  <a16:creationId xmlns:a16="http://schemas.microsoft.com/office/drawing/2014/main" id="{088A632B-69ED-3F80-256C-92EF06DFF143}"/>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13;p14">
              <a:extLst>
                <a:ext uri="{FF2B5EF4-FFF2-40B4-BE49-F238E27FC236}">
                  <a16:creationId xmlns:a16="http://schemas.microsoft.com/office/drawing/2014/main" id="{F3693249-DAD6-8FEC-E049-E541075E2709}"/>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14;p14">
              <a:extLst>
                <a:ext uri="{FF2B5EF4-FFF2-40B4-BE49-F238E27FC236}">
                  <a16:creationId xmlns:a16="http://schemas.microsoft.com/office/drawing/2014/main" id="{C34A5AB3-7693-095B-2F1A-D150E43D741B}"/>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15;p14">
              <a:extLst>
                <a:ext uri="{FF2B5EF4-FFF2-40B4-BE49-F238E27FC236}">
                  <a16:creationId xmlns:a16="http://schemas.microsoft.com/office/drawing/2014/main" id="{4D90F566-E113-9F4B-D4A8-D7EC84F4C632}"/>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16;p14">
              <a:extLst>
                <a:ext uri="{FF2B5EF4-FFF2-40B4-BE49-F238E27FC236}">
                  <a16:creationId xmlns:a16="http://schemas.microsoft.com/office/drawing/2014/main" id="{9ADE4CC4-3402-BADE-949A-34668927382C}"/>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17;p14">
              <a:extLst>
                <a:ext uri="{FF2B5EF4-FFF2-40B4-BE49-F238E27FC236}">
                  <a16:creationId xmlns:a16="http://schemas.microsoft.com/office/drawing/2014/main" id="{974C0920-5690-7045-566D-5D3EAB795117}"/>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18;p14">
              <a:extLst>
                <a:ext uri="{FF2B5EF4-FFF2-40B4-BE49-F238E27FC236}">
                  <a16:creationId xmlns:a16="http://schemas.microsoft.com/office/drawing/2014/main" id="{D27E83A8-465B-C562-9A34-75A73C0C875A}"/>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19;p14">
              <a:extLst>
                <a:ext uri="{FF2B5EF4-FFF2-40B4-BE49-F238E27FC236}">
                  <a16:creationId xmlns:a16="http://schemas.microsoft.com/office/drawing/2014/main" id="{42A339B6-02C8-D136-CA3E-E891B753C2CC}"/>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 name="Google Shape;20;p14">
              <a:extLst>
                <a:ext uri="{FF2B5EF4-FFF2-40B4-BE49-F238E27FC236}">
                  <a16:creationId xmlns:a16="http://schemas.microsoft.com/office/drawing/2014/main" id="{04787326-4337-50AB-2826-5915DD7762D7}"/>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 name="Google Shape;21;p14">
              <a:extLst>
                <a:ext uri="{FF2B5EF4-FFF2-40B4-BE49-F238E27FC236}">
                  <a16:creationId xmlns:a16="http://schemas.microsoft.com/office/drawing/2014/main" id="{D4407C17-ABEC-1AB5-2FBE-9D67145B3236}"/>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 name="Google Shape;22;p14">
              <a:extLst>
                <a:ext uri="{FF2B5EF4-FFF2-40B4-BE49-F238E27FC236}">
                  <a16:creationId xmlns:a16="http://schemas.microsoft.com/office/drawing/2014/main" id="{142B63BD-EA66-A73F-6AC1-F44C3C938F21}"/>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pic>
        <p:nvPicPr>
          <p:cNvPr id="35" name="Graphic 34" descr="Users with solid fill">
            <a:extLst>
              <a:ext uri="{FF2B5EF4-FFF2-40B4-BE49-F238E27FC236}">
                <a16:creationId xmlns:a16="http://schemas.microsoft.com/office/drawing/2014/main" id="{763E9F8B-FB92-6E2D-02A2-699937C2B8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8808" y="2368442"/>
            <a:ext cx="914400" cy="914400"/>
          </a:xfrm>
          <a:prstGeom prst="rect">
            <a:avLst/>
          </a:prstGeom>
        </p:spPr>
      </p:pic>
      <p:pic>
        <p:nvPicPr>
          <p:cNvPr id="37" name="Graphic 36" descr="Daily calendar with solid fill">
            <a:extLst>
              <a:ext uri="{FF2B5EF4-FFF2-40B4-BE49-F238E27FC236}">
                <a16:creationId xmlns:a16="http://schemas.microsoft.com/office/drawing/2014/main" id="{38A4FE3B-E987-986E-5AF7-9E9DC4DD8A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4199" y="4197242"/>
            <a:ext cx="914400" cy="914400"/>
          </a:xfrm>
          <a:prstGeom prst="rect">
            <a:avLst/>
          </a:prstGeom>
        </p:spPr>
      </p:pic>
      <p:pic>
        <p:nvPicPr>
          <p:cNvPr id="39" name="Graphic 38" descr="Alarm clock with solid fill">
            <a:extLst>
              <a:ext uri="{FF2B5EF4-FFF2-40B4-BE49-F238E27FC236}">
                <a16:creationId xmlns:a16="http://schemas.microsoft.com/office/drawing/2014/main" id="{65207187-A065-F417-97EC-6DE60AA692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8808" y="3282842"/>
            <a:ext cx="914400" cy="914400"/>
          </a:xfrm>
          <a:prstGeom prst="rect">
            <a:avLst/>
          </a:prstGeom>
        </p:spPr>
      </p:pic>
      <p:sp>
        <p:nvSpPr>
          <p:cNvPr id="40" name="Google Shape;79;p2">
            <a:extLst>
              <a:ext uri="{FF2B5EF4-FFF2-40B4-BE49-F238E27FC236}">
                <a16:creationId xmlns:a16="http://schemas.microsoft.com/office/drawing/2014/main" id="{A1B08A6B-898F-D524-3748-8134692B8976}"/>
              </a:ext>
            </a:extLst>
          </p:cNvPr>
          <p:cNvSpPr/>
          <p:nvPr/>
        </p:nvSpPr>
        <p:spPr>
          <a:xfrm>
            <a:off x="9535448" y="6504697"/>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49802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a:off x="814789" y="5872556"/>
            <a:ext cx="7936966" cy="410051"/>
          </a:xfrm>
        </p:spPr>
        <p:txBody>
          <a:bodyPr>
            <a:normAutofit/>
          </a:bodyPr>
          <a:lstStyle/>
          <a:p>
            <a:r>
              <a:rPr lang="en-US" sz="2000" b="1" dirty="0">
                <a:solidFill>
                  <a:srgbClr val="1E659A"/>
                </a:solidFill>
                <a:latin typeface="Sabon Next LT" panose="02000500000000000000" pitchFamily="2" charset="0"/>
                <a:cs typeface="Sabon Next LT" panose="02000500000000000000" pitchFamily="2" charset="0"/>
              </a:rPr>
              <a:t>Lucky Dog Analytics | Noelle Matthews &amp; Travis McKenzie</a:t>
            </a:r>
          </a:p>
        </p:txBody>
      </p:sp>
      <p:sp>
        <p:nvSpPr>
          <p:cNvPr id="6" name="Title 1">
            <a:extLst>
              <a:ext uri="{FF2B5EF4-FFF2-40B4-BE49-F238E27FC236}">
                <a16:creationId xmlns:a16="http://schemas.microsoft.com/office/drawing/2014/main" id="{115BB743-B031-7A9A-843F-BBE363BB0AFF}"/>
              </a:ext>
            </a:extLst>
          </p:cNvPr>
          <p:cNvSpPr txBox="1">
            <a:spLocks/>
          </p:cNvSpPr>
          <p:nvPr/>
        </p:nvSpPr>
        <p:spPr>
          <a:xfrm>
            <a:off x="759696" y="1993084"/>
            <a:ext cx="6879770" cy="1639115"/>
          </a:xfrm>
          <a:prstGeom prst="rect">
            <a:avLst/>
          </a:prstGeom>
        </p:spPr>
        <p:txBody>
          <a:bodyPr tIns="0" bIns="0" anchor="b" anchorCtr="0">
            <a:noAutofit/>
          </a:bodyPr>
          <a:lstStyle>
            <a:lvl1pPr algn="l" defTabSz="914400" rtl="0" eaLnBrk="1" latinLnBrk="0" hangingPunct="1">
              <a:lnSpc>
                <a:spcPct val="100000"/>
              </a:lnSpc>
              <a:spcBef>
                <a:spcPct val="0"/>
              </a:spcBef>
              <a:buNone/>
              <a:defRPr sz="3600" kern="1200" cap="all" spc="100" baseline="0">
                <a:solidFill>
                  <a:schemeClr val="tx1">
                    <a:lumMod val="95000"/>
                    <a:lumOff val="5000"/>
                  </a:schemeClr>
                </a:solidFill>
                <a:latin typeface="+mj-lt"/>
                <a:ea typeface="+mj-ea"/>
                <a:cs typeface="+mj-cs"/>
              </a:defRPr>
            </a:lvl1pPr>
          </a:lstStyle>
          <a:p>
            <a:r>
              <a:rPr lang="en-US" dirty="0">
                <a:solidFill>
                  <a:srgbClr val="1E659A"/>
                </a:solidFill>
                <a:latin typeface="Arial Black (Headings)"/>
              </a:rPr>
              <a:t>Thank you!</a:t>
            </a:r>
          </a:p>
          <a:p>
            <a:r>
              <a:rPr lang="en-US" dirty="0">
                <a:solidFill>
                  <a:srgbClr val="1E659A"/>
                </a:solidFill>
                <a:latin typeface="Arial Black (Headings)"/>
              </a:rPr>
              <a:t>We’d love to hear your thoughts.</a:t>
            </a:r>
          </a:p>
        </p:txBody>
      </p:sp>
      <p:pic>
        <p:nvPicPr>
          <p:cNvPr id="7" name="Google Shape;9;p14">
            <a:extLst>
              <a:ext uri="{FF2B5EF4-FFF2-40B4-BE49-F238E27FC236}">
                <a16:creationId xmlns:a16="http://schemas.microsoft.com/office/drawing/2014/main" id="{C54FB0B6-49B4-41B1-48AB-6998BE8A37F7}"/>
              </a:ext>
            </a:extLst>
          </p:cNvPr>
          <p:cNvPicPr preferRelativeResize="0"/>
          <p:nvPr/>
        </p:nvPicPr>
        <p:blipFill rotWithShape="1">
          <a:blip r:embed="rId3">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197317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930969" y="696868"/>
            <a:ext cx="6583680" cy="1109151"/>
          </a:xfrm>
        </p:spPr>
        <p:txBody>
          <a:bodyPr/>
          <a:lstStyle/>
          <a:p>
            <a:br>
              <a:rPr lang="en-US" dirty="0">
                <a:solidFill>
                  <a:srgbClr val="2683C6"/>
                </a:solidFill>
                <a:latin typeface="Arial Black (Headings)"/>
              </a:rPr>
            </a:br>
            <a:r>
              <a:rPr lang="en-US" dirty="0">
                <a:solidFill>
                  <a:srgbClr val="1E659A"/>
                </a:solidFill>
                <a:latin typeface="Arial Black (Headings)"/>
              </a:rPr>
              <a:t>agenda</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30969" y="1913877"/>
            <a:ext cx="6583680" cy="3692679"/>
          </a:xfrm>
        </p:spPr>
        <p:txBody>
          <a:bodyPr>
            <a:normAutofit fontScale="92500" lnSpcReduction="20000"/>
          </a:bodyPr>
          <a:lstStyle/>
          <a:p>
            <a:r>
              <a:rPr lang="en-US" dirty="0">
                <a:solidFill>
                  <a:srgbClr val="1E659A"/>
                </a:solidFill>
                <a:latin typeface="Sabon Next LT" panose="02000500000000000000" pitchFamily="2" charset="0"/>
                <a:cs typeface="Sabon Next LT" panose="02000500000000000000" pitchFamily="2" charset="0"/>
              </a:rPr>
              <a:t>Missed Sales Opportunities</a:t>
            </a:r>
          </a:p>
          <a:p>
            <a:r>
              <a:rPr lang="en-US" dirty="0">
                <a:solidFill>
                  <a:srgbClr val="1E659A"/>
                </a:solidFill>
                <a:latin typeface="Sabon Next LT" panose="02000500000000000000" pitchFamily="2" charset="0"/>
                <a:cs typeface="Sabon Next LT" panose="02000500000000000000" pitchFamily="2" charset="0"/>
              </a:rPr>
              <a:t>Holding Costs &amp; Overstock</a:t>
            </a:r>
          </a:p>
          <a:p>
            <a:r>
              <a:rPr lang="en-US" dirty="0">
                <a:solidFill>
                  <a:srgbClr val="1E659A"/>
                </a:solidFill>
                <a:latin typeface="Sabon Next LT" panose="02000500000000000000" pitchFamily="2" charset="0"/>
                <a:cs typeface="Sabon Next LT" panose="02000500000000000000" pitchFamily="2" charset="0"/>
              </a:rPr>
              <a:t>Hidden Prices</a:t>
            </a:r>
          </a:p>
          <a:p>
            <a:r>
              <a:rPr lang="en-US" dirty="0">
                <a:solidFill>
                  <a:srgbClr val="1E659A"/>
                </a:solidFill>
                <a:latin typeface="Sabon Next LT" panose="02000500000000000000" pitchFamily="2" charset="0"/>
                <a:cs typeface="Sabon Next LT" panose="02000500000000000000" pitchFamily="2" charset="0"/>
              </a:rPr>
              <a:t>The Solution</a:t>
            </a:r>
          </a:p>
          <a:p>
            <a:r>
              <a:rPr lang="en-US" dirty="0">
                <a:solidFill>
                  <a:srgbClr val="1E659A"/>
                </a:solidFill>
                <a:latin typeface="Sabon Next LT" panose="02000500000000000000" pitchFamily="2" charset="0"/>
                <a:cs typeface="Sabon Next LT" panose="02000500000000000000" pitchFamily="2" charset="0"/>
              </a:rPr>
              <a:t>Architecture Diagram</a:t>
            </a:r>
          </a:p>
          <a:p>
            <a:r>
              <a:rPr lang="en-US" dirty="0">
                <a:solidFill>
                  <a:srgbClr val="1E659A"/>
                </a:solidFill>
                <a:latin typeface="Sabon Next LT" panose="02000500000000000000" pitchFamily="2" charset="0"/>
                <a:cs typeface="Sabon Next LT" panose="02000500000000000000" pitchFamily="2" charset="0"/>
              </a:rPr>
              <a:t>Proof of Concept</a:t>
            </a:r>
          </a:p>
          <a:p>
            <a:r>
              <a:rPr lang="en-US" dirty="0">
                <a:solidFill>
                  <a:srgbClr val="1E659A"/>
                </a:solidFill>
                <a:latin typeface="Sabon Next LT" panose="02000500000000000000" pitchFamily="2" charset="0"/>
                <a:cs typeface="Sabon Next LT" panose="02000500000000000000" pitchFamily="2" charset="0"/>
              </a:rPr>
              <a:t>Wins &amp; ROI</a:t>
            </a:r>
          </a:p>
          <a:p>
            <a:r>
              <a:rPr lang="en-US" dirty="0">
                <a:solidFill>
                  <a:srgbClr val="1E659A"/>
                </a:solidFill>
                <a:latin typeface="Sabon Next LT" panose="02000500000000000000" pitchFamily="2" charset="0"/>
                <a:cs typeface="Sabon Next LT" panose="02000500000000000000" pitchFamily="2" charset="0"/>
              </a:rPr>
              <a:t>Conclusion &amp; Next Steps</a:t>
            </a:r>
          </a:p>
        </p:txBody>
      </p:sp>
      <p:grpSp>
        <p:nvGrpSpPr>
          <p:cNvPr id="5" name="Google Shape;10;p14">
            <a:extLst>
              <a:ext uri="{FF2B5EF4-FFF2-40B4-BE49-F238E27FC236}">
                <a16:creationId xmlns:a16="http://schemas.microsoft.com/office/drawing/2014/main" id="{1BA0BAEF-E186-65A8-4A49-6AEB1525F7C4}"/>
              </a:ext>
            </a:extLst>
          </p:cNvPr>
          <p:cNvGrpSpPr/>
          <p:nvPr/>
        </p:nvGrpSpPr>
        <p:grpSpPr>
          <a:xfrm>
            <a:off x="2018344" y="6503052"/>
            <a:ext cx="8155311" cy="110033"/>
            <a:chOff x="540075" y="4595575"/>
            <a:chExt cx="8147825" cy="108000"/>
          </a:xfrm>
        </p:grpSpPr>
        <p:sp>
          <p:nvSpPr>
            <p:cNvPr id="6" name="Google Shape;11;p14">
              <a:extLst>
                <a:ext uri="{FF2B5EF4-FFF2-40B4-BE49-F238E27FC236}">
                  <a16:creationId xmlns:a16="http://schemas.microsoft.com/office/drawing/2014/main" id="{8A0856B5-75DD-0143-66BD-2D0361001E4E}"/>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 name="Google Shape;12;p14">
              <a:extLst>
                <a:ext uri="{FF2B5EF4-FFF2-40B4-BE49-F238E27FC236}">
                  <a16:creationId xmlns:a16="http://schemas.microsoft.com/office/drawing/2014/main" id="{6CD17767-2409-1286-25FF-14EC2D7D150A}"/>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 name="Google Shape;13;p14">
              <a:extLst>
                <a:ext uri="{FF2B5EF4-FFF2-40B4-BE49-F238E27FC236}">
                  <a16:creationId xmlns:a16="http://schemas.microsoft.com/office/drawing/2014/main" id="{7EA03AEF-B3E4-FF06-4FE8-594DD355CB40}"/>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14;p14">
              <a:extLst>
                <a:ext uri="{FF2B5EF4-FFF2-40B4-BE49-F238E27FC236}">
                  <a16:creationId xmlns:a16="http://schemas.microsoft.com/office/drawing/2014/main" id="{7A664DF6-0A10-AF5E-6EED-18B487C57B40}"/>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15;p14">
              <a:extLst>
                <a:ext uri="{FF2B5EF4-FFF2-40B4-BE49-F238E27FC236}">
                  <a16:creationId xmlns:a16="http://schemas.microsoft.com/office/drawing/2014/main" id="{E68BB9F1-7B2F-B609-EE90-C5F8DBB463C5}"/>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6;p14">
              <a:extLst>
                <a:ext uri="{FF2B5EF4-FFF2-40B4-BE49-F238E27FC236}">
                  <a16:creationId xmlns:a16="http://schemas.microsoft.com/office/drawing/2014/main" id="{5DCF3A15-13D9-0FF5-3C03-30D33F495D88}"/>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7;p14">
              <a:extLst>
                <a:ext uri="{FF2B5EF4-FFF2-40B4-BE49-F238E27FC236}">
                  <a16:creationId xmlns:a16="http://schemas.microsoft.com/office/drawing/2014/main" id="{29BD3C7B-1950-6450-0689-135DB317C2BC}"/>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18;p14">
              <a:extLst>
                <a:ext uri="{FF2B5EF4-FFF2-40B4-BE49-F238E27FC236}">
                  <a16:creationId xmlns:a16="http://schemas.microsoft.com/office/drawing/2014/main" id="{617A7B44-152D-AC4A-8649-9B8381D6D2ED}"/>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19;p14">
              <a:extLst>
                <a:ext uri="{FF2B5EF4-FFF2-40B4-BE49-F238E27FC236}">
                  <a16:creationId xmlns:a16="http://schemas.microsoft.com/office/drawing/2014/main" id="{8C318962-BD45-7E41-70C5-0C3C8F922789}"/>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20;p14">
              <a:extLst>
                <a:ext uri="{FF2B5EF4-FFF2-40B4-BE49-F238E27FC236}">
                  <a16:creationId xmlns:a16="http://schemas.microsoft.com/office/drawing/2014/main" id="{A282FB59-E13C-1F81-FC8D-F232D97DCBD2}"/>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21;p14">
              <a:extLst>
                <a:ext uri="{FF2B5EF4-FFF2-40B4-BE49-F238E27FC236}">
                  <a16:creationId xmlns:a16="http://schemas.microsoft.com/office/drawing/2014/main" id="{4862EF5D-ABCE-6866-B185-7088632EE3B9}"/>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22;p14">
              <a:extLst>
                <a:ext uri="{FF2B5EF4-FFF2-40B4-BE49-F238E27FC236}">
                  <a16:creationId xmlns:a16="http://schemas.microsoft.com/office/drawing/2014/main" id="{99F56E10-B505-4CED-03AD-F47FFEADBE12}"/>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8" name="Google Shape;79;p2">
            <a:extLst>
              <a:ext uri="{FF2B5EF4-FFF2-40B4-BE49-F238E27FC236}">
                <a16:creationId xmlns:a16="http://schemas.microsoft.com/office/drawing/2014/main" id="{CB38537F-050F-A985-48C5-0C9BDAAA6F7A}"/>
              </a:ext>
            </a:extLst>
          </p:cNvPr>
          <p:cNvSpPr/>
          <p:nvPr/>
        </p:nvSpPr>
        <p:spPr>
          <a:xfrm>
            <a:off x="2018344" y="6505085"/>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20" name="Google Shape;9;p14">
            <a:extLst>
              <a:ext uri="{FF2B5EF4-FFF2-40B4-BE49-F238E27FC236}">
                <a16:creationId xmlns:a16="http://schemas.microsoft.com/office/drawing/2014/main" id="{CB80DC6A-7B94-BE64-3DC1-5C4632E2A4FC}"/>
              </a:ext>
            </a:extLst>
          </p:cNvPr>
          <p:cNvPicPr preferRelativeResize="0"/>
          <p:nvPr/>
        </p:nvPicPr>
        <p:blipFill rotWithShape="1">
          <a:blip r:embed="rId3">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91321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914400" y="1030513"/>
            <a:ext cx="5259554" cy="1051069"/>
          </a:xfrm>
        </p:spPr>
        <p:txBody>
          <a:bodyPr/>
          <a:lstStyle/>
          <a:p>
            <a:r>
              <a:rPr lang="en-US" dirty="0">
                <a:solidFill>
                  <a:srgbClr val="1E659A"/>
                </a:solidFill>
                <a:latin typeface="Arial Black (Headings)"/>
              </a:rPr>
              <a:t>Out of stock:</a:t>
            </a:r>
            <a:br>
              <a:rPr lang="en-US" dirty="0">
                <a:solidFill>
                  <a:srgbClr val="1E659A"/>
                </a:solidFill>
                <a:latin typeface="Arial Black (Headings)"/>
              </a:rPr>
            </a:br>
            <a:r>
              <a:rPr lang="en-US" dirty="0">
                <a:solidFill>
                  <a:srgbClr val="1E659A"/>
                </a:solidFill>
                <a:latin typeface="Arial Black (Headings)"/>
              </a:rPr>
              <a:t>a lost sale</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740979" y="2219215"/>
            <a:ext cx="5775935" cy="2731157"/>
          </a:xfrm>
        </p:spPr>
        <p:txBody>
          <a:bodyPr/>
          <a:lstStyle/>
          <a:p>
            <a:pPr marL="457200" lvl="0" indent="-342900" algn="l" rtl="0">
              <a:lnSpc>
                <a:spcPct val="115000"/>
              </a:lnSpc>
              <a:spcBef>
                <a:spcPts val="0"/>
              </a:spcBef>
              <a:spcAft>
                <a:spcPts val="0"/>
              </a:spcAft>
              <a:buSzPts val="1800"/>
              <a:buChar char="●"/>
            </a:pPr>
            <a:r>
              <a:rPr lang="en-US" dirty="0">
                <a:solidFill>
                  <a:srgbClr val="1E659A"/>
                </a:solidFill>
                <a:latin typeface="Sabon Next LT" panose="02000500000000000000" pitchFamily="2" charset="0"/>
                <a:cs typeface="Sabon Next LT" panose="02000500000000000000" pitchFamily="2" charset="0"/>
              </a:rPr>
              <a:t>A high-demand item </a:t>
            </a:r>
            <a:r>
              <a:rPr lang="en-US" b="1" dirty="0">
                <a:solidFill>
                  <a:srgbClr val="1E659A"/>
                </a:solidFill>
                <a:latin typeface="Sabon Next LT" panose="02000500000000000000" pitchFamily="2" charset="0"/>
                <a:cs typeface="Sabon Next LT" panose="02000500000000000000" pitchFamily="2" charset="0"/>
              </a:rPr>
              <a:t>sells out </a:t>
            </a:r>
            <a:r>
              <a:rPr lang="en-US" dirty="0">
                <a:solidFill>
                  <a:srgbClr val="1E659A"/>
                </a:solidFill>
                <a:latin typeface="Sabon Next LT" panose="02000500000000000000" pitchFamily="2" charset="0"/>
                <a:cs typeface="Sabon Next LT" panose="02000500000000000000" pitchFamily="2" charset="0"/>
              </a:rPr>
              <a:t>in days</a:t>
            </a:r>
          </a:p>
          <a:p>
            <a:pPr marL="457200" lvl="0" indent="-342900" algn="l" rtl="0">
              <a:lnSpc>
                <a:spcPct val="115000"/>
              </a:lnSpc>
              <a:spcBef>
                <a:spcPts val="0"/>
              </a:spcBef>
              <a:spcAft>
                <a:spcPts val="0"/>
              </a:spcAft>
              <a:buSzPts val="1800"/>
              <a:buChar char="●"/>
            </a:pPr>
            <a:r>
              <a:rPr lang="en-US" dirty="0">
                <a:solidFill>
                  <a:srgbClr val="1E659A"/>
                </a:solidFill>
                <a:latin typeface="Sabon Next LT" panose="02000500000000000000" pitchFamily="2" charset="0"/>
                <a:cs typeface="Sabon Next LT" panose="02000500000000000000" pitchFamily="2" charset="0"/>
              </a:rPr>
              <a:t>A key retail customer calls to place a </a:t>
            </a:r>
            <a:r>
              <a:rPr lang="en-US" b="1" dirty="0">
                <a:solidFill>
                  <a:srgbClr val="1E659A"/>
                </a:solidFill>
                <a:latin typeface="Sabon Next LT" panose="02000500000000000000" pitchFamily="2" charset="0"/>
                <a:cs typeface="Sabon Next LT" panose="02000500000000000000" pitchFamily="2" charset="0"/>
              </a:rPr>
              <a:t>large reorder</a:t>
            </a:r>
          </a:p>
          <a:p>
            <a:pPr marL="457200" lvl="0" indent="-342900" algn="l" rtl="0">
              <a:lnSpc>
                <a:spcPct val="115000"/>
              </a:lnSpc>
              <a:spcBef>
                <a:spcPts val="0"/>
              </a:spcBef>
              <a:spcAft>
                <a:spcPts val="0"/>
              </a:spcAft>
              <a:buSzPts val="1800"/>
              <a:buChar char="●"/>
            </a:pPr>
            <a:r>
              <a:rPr lang="en-US" b="1" dirty="0">
                <a:solidFill>
                  <a:srgbClr val="1E659A"/>
                </a:solidFill>
                <a:latin typeface="Sabon Next LT" panose="02000500000000000000" pitchFamily="2" charset="0"/>
                <a:cs typeface="Sabon Next LT" panose="02000500000000000000" pitchFamily="2" charset="0"/>
              </a:rPr>
              <a:t>No warning </a:t>
            </a:r>
            <a:r>
              <a:rPr lang="en-US" dirty="0">
                <a:solidFill>
                  <a:srgbClr val="1E659A"/>
                </a:solidFill>
                <a:latin typeface="Sabon Next LT" panose="02000500000000000000" pitchFamily="2" charset="0"/>
                <a:cs typeface="Sabon Next LT" panose="02000500000000000000" pitchFamily="2" charset="0"/>
              </a:rPr>
              <a:t>system, no backup stock</a:t>
            </a:r>
          </a:p>
          <a:p>
            <a:pPr marL="457200" lvl="0" indent="-342900" algn="l" rtl="0">
              <a:lnSpc>
                <a:spcPct val="115000"/>
              </a:lnSpc>
              <a:spcBef>
                <a:spcPts val="0"/>
              </a:spcBef>
              <a:spcAft>
                <a:spcPts val="0"/>
              </a:spcAft>
              <a:buSzPts val="1800"/>
              <a:buChar char="●"/>
            </a:pPr>
            <a:r>
              <a:rPr lang="en-US" dirty="0">
                <a:solidFill>
                  <a:srgbClr val="1E659A"/>
                </a:solidFill>
                <a:latin typeface="Sabon Next LT" panose="02000500000000000000" pitchFamily="2" charset="0"/>
                <a:cs typeface="Sabon Next LT" panose="02000500000000000000" pitchFamily="2" charset="0"/>
              </a:rPr>
              <a:t>The </a:t>
            </a:r>
            <a:r>
              <a:rPr lang="en-US" b="1" dirty="0">
                <a:solidFill>
                  <a:srgbClr val="1E659A"/>
                </a:solidFill>
                <a:latin typeface="Sabon Next LT" panose="02000500000000000000" pitchFamily="2" charset="0"/>
                <a:cs typeface="Sabon Next LT" panose="02000500000000000000" pitchFamily="2" charset="0"/>
              </a:rPr>
              <a:t>customer goes elsewhere</a:t>
            </a:r>
          </a:p>
        </p:txBody>
      </p:sp>
      <p:pic>
        <p:nvPicPr>
          <p:cNvPr id="7" name="Google Shape;87;p3">
            <a:extLst>
              <a:ext uri="{FF2B5EF4-FFF2-40B4-BE49-F238E27FC236}">
                <a16:creationId xmlns:a16="http://schemas.microsoft.com/office/drawing/2014/main" id="{C20A12E6-F428-7498-2CED-6A36D085A227}"/>
              </a:ext>
            </a:extLst>
          </p:cNvPr>
          <p:cNvPicPr preferRelativeResize="0"/>
          <p:nvPr/>
        </p:nvPicPr>
        <p:blipFill rotWithShape="1">
          <a:blip r:embed="rId3">
            <a:alphaModFix/>
          </a:blip>
          <a:srcRect/>
          <a:stretch/>
        </p:blipFill>
        <p:spPr>
          <a:xfrm>
            <a:off x="6652452" y="1030513"/>
            <a:ext cx="4397828" cy="4220029"/>
          </a:xfrm>
          <a:prstGeom prst="rect">
            <a:avLst/>
          </a:prstGeom>
          <a:noFill/>
          <a:ln w="76200" cap="flat" cmpd="sng">
            <a:solidFill>
              <a:schemeClr val="accent1"/>
            </a:solidFill>
            <a:prstDash val="solid"/>
            <a:round/>
            <a:headEnd type="none" w="sm" len="sm"/>
            <a:tailEnd type="none" w="sm" len="sm"/>
          </a:ln>
        </p:spPr>
      </p:pic>
      <p:pic>
        <p:nvPicPr>
          <p:cNvPr id="9" name="Google Shape;9;p14">
            <a:extLst>
              <a:ext uri="{FF2B5EF4-FFF2-40B4-BE49-F238E27FC236}">
                <a16:creationId xmlns:a16="http://schemas.microsoft.com/office/drawing/2014/main" id="{9EF32C17-F21D-4567-7C5F-1221BD1600FA}"/>
              </a:ext>
            </a:extLst>
          </p:cNvPr>
          <p:cNvPicPr preferRelativeResize="0"/>
          <p:nvPr/>
        </p:nvPicPr>
        <p:blipFill rotWithShape="1">
          <a:blip r:embed="rId4">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10" name="Google Shape;10;p14">
            <a:extLst>
              <a:ext uri="{FF2B5EF4-FFF2-40B4-BE49-F238E27FC236}">
                <a16:creationId xmlns:a16="http://schemas.microsoft.com/office/drawing/2014/main" id="{179BC58C-ACCE-169D-DA37-98427F02BE1E}"/>
              </a:ext>
            </a:extLst>
          </p:cNvPr>
          <p:cNvGrpSpPr/>
          <p:nvPr/>
        </p:nvGrpSpPr>
        <p:grpSpPr>
          <a:xfrm>
            <a:off x="2018344" y="6503052"/>
            <a:ext cx="8155311" cy="110033"/>
            <a:chOff x="540075" y="4595575"/>
            <a:chExt cx="8147825" cy="108000"/>
          </a:xfrm>
        </p:grpSpPr>
        <p:sp>
          <p:nvSpPr>
            <p:cNvPr id="11" name="Google Shape;11;p14">
              <a:extLst>
                <a:ext uri="{FF2B5EF4-FFF2-40B4-BE49-F238E27FC236}">
                  <a16:creationId xmlns:a16="http://schemas.microsoft.com/office/drawing/2014/main" id="{1ADE62F4-5369-7F38-4F92-CBAFFC2F0CC4}"/>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2;p14">
              <a:extLst>
                <a:ext uri="{FF2B5EF4-FFF2-40B4-BE49-F238E27FC236}">
                  <a16:creationId xmlns:a16="http://schemas.microsoft.com/office/drawing/2014/main" id="{133C6DC5-DDBF-4F67-0A0E-E8D24A15B542}"/>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13;p14">
              <a:extLst>
                <a:ext uri="{FF2B5EF4-FFF2-40B4-BE49-F238E27FC236}">
                  <a16:creationId xmlns:a16="http://schemas.microsoft.com/office/drawing/2014/main" id="{7DC1E661-4DA6-E317-77C5-84A4B0EA8F11}"/>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14;p14">
              <a:extLst>
                <a:ext uri="{FF2B5EF4-FFF2-40B4-BE49-F238E27FC236}">
                  <a16:creationId xmlns:a16="http://schemas.microsoft.com/office/drawing/2014/main" id="{178CA3D7-4084-4DBD-5E34-DB2687F9FB2B}"/>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15;p14">
              <a:extLst>
                <a:ext uri="{FF2B5EF4-FFF2-40B4-BE49-F238E27FC236}">
                  <a16:creationId xmlns:a16="http://schemas.microsoft.com/office/drawing/2014/main" id="{CADD17C0-8B4A-F08A-1EDB-A4F9E0EF5FB8}"/>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16;p14">
              <a:extLst>
                <a:ext uri="{FF2B5EF4-FFF2-40B4-BE49-F238E27FC236}">
                  <a16:creationId xmlns:a16="http://schemas.microsoft.com/office/drawing/2014/main" id="{5E595928-AB8D-B57A-149D-D79E0CFFECFF}"/>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17;p14">
              <a:extLst>
                <a:ext uri="{FF2B5EF4-FFF2-40B4-BE49-F238E27FC236}">
                  <a16:creationId xmlns:a16="http://schemas.microsoft.com/office/drawing/2014/main" id="{DD55B167-023F-8AB1-A4F2-4F5417EFFB4B}"/>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18;p14">
              <a:extLst>
                <a:ext uri="{FF2B5EF4-FFF2-40B4-BE49-F238E27FC236}">
                  <a16:creationId xmlns:a16="http://schemas.microsoft.com/office/drawing/2014/main" id="{EDECDD3E-1500-976A-8C74-9A62A6686935}"/>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19;p14">
              <a:extLst>
                <a:ext uri="{FF2B5EF4-FFF2-40B4-BE49-F238E27FC236}">
                  <a16:creationId xmlns:a16="http://schemas.microsoft.com/office/drawing/2014/main" id="{39B603D9-4397-1405-EC8F-CB98BBD96683}"/>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20;p14">
              <a:extLst>
                <a:ext uri="{FF2B5EF4-FFF2-40B4-BE49-F238E27FC236}">
                  <a16:creationId xmlns:a16="http://schemas.microsoft.com/office/drawing/2014/main" id="{3F2E472B-685D-799D-00F0-A4B21C9CB3E8}"/>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21;p14">
              <a:extLst>
                <a:ext uri="{FF2B5EF4-FFF2-40B4-BE49-F238E27FC236}">
                  <a16:creationId xmlns:a16="http://schemas.microsoft.com/office/drawing/2014/main" id="{0D750811-1396-EA34-FC8F-E789BC3C6F5A}"/>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22;p14">
              <a:extLst>
                <a:ext uri="{FF2B5EF4-FFF2-40B4-BE49-F238E27FC236}">
                  <a16:creationId xmlns:a16="http://schemas.microsoft.com/office/drawing/2014/main" id="{708ADC03-7343-4146-4F7C-DA4B1E288239}"/>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3" name="Google Shape;79;p2">
            <a:extLst>
              <a:ext uri="{FF2B5EF4-FFF2-40B4-BE49-F238E27FC236}">
                <a16:creationId xmlns:a16="http://schemas.microsoft.com/office/drawing/2014/main" id="{F04C55A6-595B-C922-5E65-FBBD5D01A469}"/>
              </a:ext>
            </a:extLst>
          </p:cNvPr>
          <p:cNvSpPr/>
          <p:nvPr/>
        </p:nvSpPr>
        <p:spPr>
          <a:xfrm>
            <a:off x="2702233" y="6503052"/>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5292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EDA75-0988-2AC2-87F8-8DEC83A7B9CA}"/>
              </a:ext>
            </a:extLst>
          </p:cNvPr>
          <p:cNvSpPr>
            <a:spLocks noGrp="1"/>
          </p:cNvSpPr>
          <p:nvPr>
            <p:ph type="title"/>
          </p:nvPr>
        </p:nvSpPr>
        <p:spPr>
          <a:xfrm>
            <a:off x="5687007" y="1736499"/>
            <a:ext cx="4511916" cy="1272091"/>
          </a:xfrm>
        </p:spPr>
        <p:txBody>
          <a:bodyPr/>
          <a:lstStyle/>
          <a:p>
            <a:r>
              <a:rPr lang="en-US" dirty="0">
                <a:solidFill>
                  <a:srgbClr val="1E659A"/>
                </a:solidFill>
                <a:latin typeface="Arial Black (Headings)"/>
              </a:rPr>
              <a:t>Surrounded:</a:t>
            </a:r>
            <a:br>
              <a:rPr lang="en-US" dirty="0">
                <a:solidFill>
                  <a:srgbClr val="1E659A"/>
                </a:solidFill>
                <a:latin typeface="Arial Black (Headings)"/>
              </a:rPr>
            </a:br>
            <a:r>
              <a:rPr lang="en-US" dirty="0">
                <a:solidFill>
                  <a:srgbClr val="1E659A"/>
                </a:solidFill>
                <a:latin typeface="Arial Black (Headings)"/>
              </a:rPr>
              <a:t>Excess stock</a:t>
            </a:r>
            <a:br>
              <a:rPr lang="en-US" dirty="0">
                <a:solidFill>
                  <a:srgbClr val="1E659A"/>
                </a:solidFill>
                <a:latin typeface="Arial Black (Headings)"/>
              </a:rPr>
            </a:br>
            <a:endParaRPr lang="en-US" dirty="0">
              <a:solidFill>
                <a:srgbClr val="1E659A"/>
              </a:solidFill>
              <a:latin typeface="Arial Black (Headings)"/>
            </a:endParaRPr>
          </a:p>
        </p:txBody>
      </p:sp>
      <p:pic>
        <p:nvPicPr>
          <p:cNvPr id="23" name="Google Shape;95;p4">
            <a:extLst>
              <a:ext uri="{FF2B5EF4-FFF2-40B4-BE49-F238E27FC236}">
                <a16:creationId xmlns:a16="http://schemas.microsoft.com/office/drawing/2014/main" id="{9440280A-98BE-7F0D-9FD8-F7868F81C269}"/>
              </a:ext>
            </a:extLst>
          </p:cNvPr>
          <p:cNvPicPr preferRelativeResize="0"/>
          <p:nvPr/>
        </p:nvPicPr>
        <p:blipFill rotWithShape="1">
          <a:blip r:embed="rId3">
            <a:alphaModFix/>
          </a:blip>
          <a:srcRect/>
          <a:stretch/>
        </p:blipFill>
        <p:spPr>
          <a:xfrm>
            <a:off x="912814" y="990070"/>
            <a:ext cx="4060518" cy="4539872"/>
          </a:xfrm>
          <a:prstGeom prst="rect">
            <a:avLst/>
          </a:prstGeom>
          <a:noFill/>
          <a:ln w="76200" cap="flat" cmpd="sng">
            <a:solidFill>
              <a:schemeClr val="accent1"/>
            </a:solidFill>
            <a:prstDash val="solid"/>
            <a:round/>
            <a:headEnd type="none" w="sm" len="sm"/>
            <a:tailEnd type="none" w="sm" len="sm"/>
          </a:ln>
        </p:spPr>
      </p:pic>
      <p:sp>
        <p:nvSpPr>
          <p:cNvPr id="24" name="Text Placeholder 2">
            <a:extLst>
              <a:ext uri="{FF2B5EF4-FFF2-40B4-BE49-F238E27FC236}">
                <a16:creationId xmlns:a16="http://schemas.microsoft.com/office/drawing/2014/main" id="{909C7881-2E80-4392-CEFD-2A4C26781AAB}"/>
              </a:ext>
            </a:extLst>
          </p:cNvPr>
          <p:cNvSpPr txBox="1">
            <a:spLocks/>
          </p:cNvSpPr>
          <p:nvPr/>
        </p:nvSpPr>
        <p:spPr>
          <a:xfrm>
            <a:off x="5434855" y="3008590"/>
            <a:ext cx="5259554" cy="2521352"/>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457200" lvl="0" indent="-342900" algn="l" rtl="0">
              <a:lnSpc>
                <a:spcPct val="115000"/>
              </a:lnSpc>
              <a:spcBef>
                <a:spcPts val="0"/>
              </a:spcBef>
              <a:spcAft>
                <a:spcPts val="0"/>
              </a:spcAft>
              <a:buSzPts val="1800"/>
              <a:buChar char="●"/>
            </a:pPr>
            <a:r>
              <a:rPr lang="en-US" sz="2400" b="1" dirty="0">
                <a:solidFill>
                  <a:srgbClr val="1E659A"/>
                </a:solidFill>
                <a:latin typeface="Sabon Next LT" panose="02000500000000000000" pitchFamily="2" charset="0"/>
                <a:cs typeface="Sabon Next LT" panose="02000500000000000000" pitchFamily="2" charset="0"/>
              </a:rPr>
              <a:t>Over-ordered items sit unsold </a:t>
            </a:r>
            <a:r>
              <a:rPr lang="en-US" sz="2400" dirty="0">
                <a:solidFill>
                  <a:srgbClr val="1E659A"/>
                </a:solidFill>
                <a:latin typeface="Sabon Next LT" panose="02000500000000000000" pitchFamily="2" charset="0"/>
                <a:cs typeface="Sabon Next LT" panose="02000500000000000000" pitchFamily="2" charset="0"/>
              </a:rPr>
              <a:t>in the warehouse for months</a:t>
            </a:r>
          </a:p>
          <a:p>
            <a:pPr marL="457200" lvl="0" indent="-342900" algn="l" rtl="0">
              <a:lnSpc>
                <a:spcPct val="115000"/>
              </a:lnSpc>
              <a:spcBef>
                <a:spcPts val="0"/>
              </a:spcBef>
              <a:spcAft>
                <a:spcPts val="0"/>
              </a:spcAft>
              <a:buSzPts val="1800"/>
              <a:buChar char="●"/>
            </a:pPr>
            <a:r>
              <a:rPr lang="en-US" sz="2400" b="1" dirty="0">
                <a:solidFill>
                  <a:srgbClr val="1E659A"/>
                </a:solidFill>
                <a:latin typeface="Sabon Next LT" panose="02000500000000000000" pitchFamily="2" charset="0"/>
                <a:cs typeface="Sabon Next LT" panose="02000500000000000000" pitchFamily="2" charset="0"/>
              </a:rPr>
              <a:t>Capital is tied up</a:t>
            </a:r>
            <a:r>
              <a:rPr lang="en-US" sz="2400" dirty="0">
                <a:solidFill>
                  <a:srgbClr val="1E659A"/>
                </a:solidFill>
                <a:latin typeface="Sabon Next LT" panose="02000500000000000000" pitchFamily="2" charset="0"/>
                <a:cs typeface="Sabon Next LT" panose="02000500000000000000" pitchFamily="2" charset="0"/>
              </a:rPr>
              <a:t>, cash flow suffers</a:t>
            </a:r>
          </a:p>
          <a:p>
            <a:pPr marL="457200" lvl="0" indent="-342900" algn="l" rtl="0">
              <a:lnSpc>
                <a:spcPct val="115000"/>
              </a:lnSpc>
              <a:spcBef>
                <a:spcPts val="0"/>
              </a:spcBef>
              <a:spcAft>
                <a:spcPts val="0"/>
              </a:spcAft>
              <a:buSzPts val="1800"/>
              <a:buChar char="●"/>
            </a:pPr>
            <a:r>
              <a:rPr lang="en-US" sz="2400" dirty="0">
                <a:solidFill>
                  <a:srgbClr val="1E659A"/>
                </a:solidFill>
                <a:latin typeface="Sabon Next LT" panose="02000500000000000000" pitchFamily="2" charset="0"/>
                <a:cs typeface="Sabon Next LT" panose="02000500000000000000" pitchFamily="2" charset="0"/>
              </a:rPr>
              <a:t>Space issues </a:t>
            </a:r>
            <a:r>
              <a:rPr lang="en-US" sz="2400" b="1" dirty="0">
                <a:solidFill>
                  <a:srgbClr val="1E659A"/>
                </a:solidFill>
                <a:latin typeface="Sabon Next LT" panose="02000500000000000000" pitchFamily="2" charset="0"/>
                <a:cs typeface="Sabon Next LT" panose="02000500000000000000" pitchFamily="2" charset="0"/>
              </a:rPr>
              <a:t>slow down</a:t>
            </a:r>
            <a:r>
              <a:rPr lang="en-US" sz="2400" dirty="0">
                <a:solidFill>
                  <a:srgbClr val="1E659A"/>
                </a:solidFill>
                <a:latin typeface="Sabon Next LT" panose="02000500000000000000" pitchFamily="2" charset="0"/>
                <a:cs typeface="Sabon Next LT" panose="02000500000000000000" pitchFamily="2" charset="0"/>
              </a:rPr>
              <a:t> fulfillment</a:t>
            </a:r>
          </a:p>
        </p:txBody>
      </p:sp>
      <p:pic>
        <p:nvPicPr>
          <p:cNvPr id="26" name="Google Shape;9;p14">
            <a:extLst>
              <a:ext uri="{FF2B5EF4-FFF2-40B4-BE49-F238E27FC236}">
                <a16:creationId xmlns:a16="http://schemas.microsoft.com/office/drawing/2014/main" id="{5CEB3DF0-4FE6-FCD5-D247-D3A28E351BDA}"/>
              </a:ext>
            </a:extLst>
          </p:cNvPr>
          <p:cNvPicPr preferRelativeResize="0"/>
          <p:nvPr/>
        </p:nvPicPr>
        <p:blipFill rotWithShape="1">
          <a:blip r:embed="rId4">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27" name="Google Shape;10;p14">
            <a:extLst>
              <a:ext uri="{FF2B5EF4-FFF2-40B4-BE49-F238E27FC236}">
                <a16:creationId xmlns:a16="http://schemas.microsoft.com/office/drawing/2014/main" id="{C1BE86F2-748D-4953-E9F4-A057EF995390}"/>
              </a:ext>
            </a:extLst>
          </p:cNvPr>
          <p:cNvGrpSpPr/>
          <p:nvPr/>
        </p:nvGrpSpPr>
        <p:grpSpPr>
          <a:xfrm>
            <a:off x="2018344" y="6503052"/>
            <a:ext cx="8155311" cy="110033"/>
            <a:chOff x="540075" y="4595575"/>
            <a:chExt cx="8147825" cy="108000"/>
          </a:xfrm>
        </p:grpSpPr>
        <p:sp>
          <p:nvSpPr>
            <p:cNvPr id="28" name="Google Shape;11;p14">
              <a:extLst>
                <a:ext uri="{FF2B5EF4-FFF2-40B4-BE49-F238E27FC236}">
                  <a16:creationId xmlns:a16="http://schemas.microsoft.com/office/drawing/2014/main" id="{1EA94D72-EF8F-AE5D-A079-CE43B2DEB131}"/>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 name="Google Shape;12;p14">
              <a:extLst>
                <a:ext uri="{FF2B5EF4-FFF2-40B4-BE49-F238E27FC236}">
                  <a16:creationId xmlns:a16="http://schemas.microsoft.com/office/drawing/2014/main" id="{A2C90666-BB53-7CB4-1653-EA194A870A72}"/>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0" name="Google Shape;13;p14">
              <a:extLst>
                <a:ext uri="{FF2B5EF4-FFF2-40B4-BE49-F238E27FC236}">
                  <a16:creationId xmlns:a16="http://schemas.microsoft.com/office/drawing/2014/main" id="{8A626DF7-3D11-4165-458A-61DC733FD5FC}"/>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 name="Google Shape;14;p14">
              <a:extLst>
                <a:ext uri="{FF2B5EF4-FFF2-40B4-BE49-F238E27FC236}">
                  <a16:creationId xmlns:a16="http://schemas.microsoft.com/office/drawing/2014/main" id="{101EA4CE-8297-D7DA-9BED-28520B5C55F0}"/>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 name="Google Shape;15;p14">
              <a:extLst>
                <a:ext uri="{FF2B5EF4-FFF2-40B4-BE49-F238E27FC236}">
                  <a16:creationId xmlns:a16="http://schemas.microsoft.com/office/drawing/2014/main" id="{26AB2485-E67A-086B-3894-CBF8C0DED37B}"/>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 name="Google Shape;16;p14">
              <a:extLst>
                <a:ext uri="{FF2B5EF4-FFF2-40B4-BE49-F238E27FC236}">
                  <a16:creationId xmlns:a16="http://schemas.microsoft.com/office/drawing/2014/main" id="{BBA64E8D-E561-31B3-149E-ADA41D71D38E}"/>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 name="Google Shape;17;p14">
              <a:extLst>
                <a:ext uri="{FF2B5EF4-FFF2-40B4-BE49-F238E27FC236}">
                  <a16:creationId xmlns:a16="http://schemas.microsoft.com/office/drawing/2014/main" id="{DCCA1A89-1242-6E8C-4F10-7FDF2634C440}"/>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 name="Google Shape;18;p14">
              <a:extLst>
                <a:ext uri="{FF2B5EF4-FFF2-40B4-BE49-F238E27FC236}">
                  <a16:creationId xmlns:a16="http://schemas.microsoft.com/office/drawing/2014/main" id="{51D42048-23F8-A542-3F8D-0BC453F401AE}"/>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 name="Google Shape;19;p14">
              <a:extLst>
                <a:ext uri="{FF2B5EF4-FFF2-40B4-BE49-F238E27FC236}">
                  <a16:creationId xmlns:a16="http://schemas.microsoft.com/office/drawing/2014/main" id="{10945CEA-D7B0-FD41-793A-B1C8276075B0}"/>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 name="Google Shape;20;p14">
              <a:extLst>
                <a:ext uri="{FF2B5EF4-FFF2-40B4-BE49-F238E27FC236}">
                  <a16:creationId xmlns:a16="http://schemas.microsoft.com/office/drawing/2014/main" id="{1A5B75A9-C219-EB25-F4B7-05722900E150}"/>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21;p14">
              <a:extLst>
                <a:ext uri="{FF2B5EF4-FFF2-40B4-BE49-F238E27FC236}">
                  <a16:creationId xmlns:a16="http://schemas.microsoft.com/office/drawing/2014/main" id="{C0224C70-46FA-8BF5-E67A-7C23076F9D15}"/>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 name="Google Shape;22;p14">
              <a:extLst>
                <a:ext uri="{FF2B5EF4-FFF2-40B4-BE49-F238E27FC236}">
                  <a16:creationId xmlns:a16="http://schemas.microsoft.com/office/drawing/2014/main" id="{8C7ED23A-1579-FB4D-A396-0D4563940F43}"/>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40" name="Google Shape;79;p2">
            <a:extLst>
              <a:ext uri="{FF2B5EF4-FFF2-40B4-BE49-F238E27FC236}">
                <a16:creationId xmlns:a16="http://schemas.microsoft.com/office/drawing/2014/main" id="{6B43D35A-F6D2-96D5-33B5-B6EFB82B8A07}"/>
              </a:ext>
            </a:extLst>
          </p:cNvPr>
          <p:cNvSpPr/>
          <p:nvPr/>
        </p:nvSpPr>
        <p:spPr>
          <a:xfrm>
            <a:off x="3385535" y="6503052"/>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0649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55F2D4-C20E-BEBC-1CCF-4449B0456A7E}"/>
              </a:ext>
            </a:extLst>
          </p:cNvPr>
          <p:cNvSpPr>
            <a:spLocks noGrp="1"/>
          </p:cNvSpPr>
          <p:nvPr>
            <p:ph type="title"/>
          </p:nvPr>
        </p:nvSpPr>
        <p:spPr>
          <a:xfrm>
            <a:off x="228600" y="628613"/>
            <a:ext cx="11537577" cy="1091627"/>
          </a:xfrm>
        </p:spPr>
        <p:txBody>
          <a:bodyPr>
            <a:normAutofit/>
          </a:bodyPr>
          <a:lstStyle/>
          <a:p>
            <a:pPr algn="ctr"/>
            <a:r>
              <a:rPr lang="en-US" dirty="0">
                <a:solidFill>
                  <a:srgbClr val="1E659A"/>
                </a:solidFill>
                <a:latin typeface="Arial Black (Headings)"/>
              </a:rPr>
              <a:t>Hidden inventory costs</a:t>
            </a:r>
          </a:p>
        </p:txBody>
      </p:sp>
      <p:graphicFrame>
        <p:nvGraphicFramePr>
          <p:cNvPr id="11" name="Diagram 10">
            <a:extLst>
              <a:ext uri="{FF2B5EF4-FFF2-40B4-BE49-F238E27FC236}">
                <a16:creationId xmlns:a16="http://schemas.microsoft.com/office/drawing/2014/main" id="{46C6E790-1285-CD07-FAFC-6C0B86DC107F}"/>
              </a:ext>
            </a:extLst>
          </p:cNvPr>
          <p:cNvGraphicFramePr/>
          <p:nvPr>
            <p:extLst>
              <p:ext uri="{D42A27DB-BD31-4B8C-83A1-F6EECF244321}">
                <p14:modId xmlns:p14="http://schemas.microsoft.com/office/powerpoint/2010/main" val="1384731848"/>
              </p:ext>
            </p:extLst>
          </p:nvPr>
        </p:nvGraphicFramePr>
        <p:xfrm>
          <a:off x="1530824" y="1831639"/>
          <a:ext cx="9130351" cy="4016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Google Shape;9;p14">
            <a:extLst>
              <a:ext uri="{FF2B5EF4-FFF2-40B4-BE49-F238E27FC236}">
                <a16:creationId xmlns:a16="http://schemas.microsoft.com/office/drawing/2014/main" id="{6777B6A8-FB19-3AF2-999E-325E2D5C9340}"/>
              </a:ext>
            </a:extLst>
          </p:cNvPr>
          <p:cNvPicPr preferRelativeResize="0"/>
          <p:nvPr/>
        </p:nvPicPr>
        <p:blipFill rotWithShape="1">
          <a:blip r:embed="rId8">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16" name="Google Shape;10;p14">
            <a:extLst>
              <a:ext uri="{FF2B5EF4-FFF2-40B4-BE49-F238E27FC236}">
                <a16:creationId xmlns:a16="http://schemas.microsoft.com/office/drawing/2014/main" id="{9A317B74-EBF2-0A89-1A2A-3E70586DD257}"/>
              </a:ext>
            </a:extLst>
          </p:cNvPr>
          <p:cNvGrpSpPr/>
          <p:nvPr/>
        </p:nvGrpSpPr>
        <p:grpSpPr>
          <a:xfrm>
            <a:off x="2018344" y="6503052"/>
            <a:ext cx="8155311" cy="110033"/>
            <a:chOff x="540075" y="4595575"/>
            <a:chExt cx="8147825" cy="108000"/>
          </a:xfrm>
        </p:grpSpPr>
        <p:sp>
          <p:nvSpPr>
            <p:cNvPr id="17" name="Google Shape;11;p14">
              <a:extLst>
                <a:ext uri="{FF2B5EF4-FFF2-40B4-BE49-F238E27FC236}">
                  <a16:creationId xmlns:a16="http://schemas.microsoft.com/office/drawing/2014/main" id="{9A3BAD3A-64E9-9C14-9439-1A2AD6370A14}"/>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12;p14">
              <a:extLst>
                <a:ext uri="{FF2B5EF4-FFF2-40B4-BE49-F238E27FC236}">
                  <a16:creationId xmlns:a16="http://schemas.microsoft.com/office/drawing/2014/main" id="{8888B1D5-4F08-BB32-B12F-B247C49CACA6}"/>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13;p14">
              <a:extLst>
                <a:ext uri="{FF2B5EF4-FFF2-40B4-BE49-F238E27FC236}">
                  <a16:creationId xmlns:a16="http://schemas.microsoft.com/office/drawing/2014/main" id="{1824CDB5-56EB-09DD-112A-29677A4715A5}"/>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14;p14">
              <a:extLst>
                <a:ext uri="{FF2B5EF4-FFF2-40B4-BE49-F238E27FC236}">
                  <a16:creationId xmlns:a16="http://schemas.microsoft.com/office/drawing/2014/main" id="{B4FE705F-9C89-8C4E-A26C-E4CFF4E4EC76}"/>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15;p14">
              <a:extLst>
                <a:ext uri="{FF2B5EF4-FFF2-40B4-BE49-F238E27FC236}">
                  <a16:creationId xmlns:a16="http://schemas.microsoft.com/office/drawing/2014/main" id="{DC94DC2F-90C8-60CD-E92F-61A89A7BC56C}"/>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16;p14">
              <a:extLst>
                <a:ext uri="{FF2B5EF4-FFF2-40B4-BE49-F238E27FC236}">
                  <a16:creationId xmlns:a16="http://schemas.microsoft.com/office/drawing/2014/main" id="{CFA6EE3D-B78B-2A13-2D99-05E01801FCBB}"/>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3" name="Google Shape;17;p14">
              <a:extLst>
                <a:ext uri="{FF2B5EF4-FFF2-40B4-BE49-F238E27FC236}">
                  <a16:creationId xmlns:a16="http://schemas.microsoft.com/office/drawing/2014/main" id="{3E62FE8C-4083-19CE-F03F-0A6D384986FD}"/>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4" name="Google Shape;18;p14">
              <a:extLst>
                <a:ext uri="{FF2B5EF4-FFF2-40B4-BE49-F238E27FC236}">
                  <a16:creationId xmlns:a16="http://schemas.microsoft.com/office/drawing/2014/main" id="{33DC0C76-265D-AD88-EFD0-235FCF1075CF}"/>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5" name="Google Shape;19;p14">
              <a:extLst>
                <a:ext uri="{FF2B5EF4-FFF2-40B4-BE49-F238E27FC236}">
                  <a16:creationId xmlns:a16="http://schemas.microsoft.com/office/drawing/2014/main" id="{7C720E93-D7D0-04A2-9849-D1D570CF10F6}"/>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6" name="Google Shape;20;p14">
              <a:extLst>
                <a:ext uri="{FF2B5EF4-FFF2-40B4-BE49-F238E27FC236}">
                  <a16:creationId xmlns:a16="http://schemas.microsoft.com/office/drawing/2014/main" id="{BF538C4F-C333-CB0A-C52F-CACAC81113EE}"/>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 name="Google Shape;21;p14">
              <a:extLst>
                <a:ext uri="{FF2B5EF4-FFF2-40B4-BE49-F238E27FC236}">
                  <a16:creationId xmlns:a16="http://schemas.microsoft.com/office/drawing/2014/main" id="{334ACC99-5471-7821-49C0-6E197625250A}"/>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 name="Google Shape;22;p14">
              <a:extLst>
                <a:ext uri="{FF2B5EF4-FFF2-40B4-BE49-F238E27FC236}">
                  <a16:creationId xmlns:a16="http://schemas.microsoft.com/office/drawing/2014/main" id="{26DAABA0-85E4-26AA-2007-B218973A30BD}"/>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9" name="Google Shape;79;p2">
            <a:extLst>
              <a:ext uri="{FF2B5EF4-FFF2-40B4-BE49-F238E27FC236}">
                <a16:creationId xmlns:a16="http://schemas.microsoft.com/office/drawing/2014/main" id="{52390310-39F8-13D5-BA30-4DAC92F46604}"/>
              </a:ext>
            </a:extLst>
          </p:cNvPr>
          <p:cNvSpPr/>
          <p:nvPr/>
        </p:nvSpPr>
        <p:spPr>
          <a:xfrm>
            <a:off x="4068250" y="6505085"/>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94161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168BB-61CC-0986-744F-53AEC65C8B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D3C598-8071-4F52-00B8-0F5F658545E1}"/>
              </a:ext>
            </a:extLst>
          </p:cNvPr>
          <p:cNvSpPr>
            <a:spLocks noGrp="1"/>
          </p:cNvSpPr>
          <p:nvPr>
            <p:ph type="title"/>
          </p:nvPr>
        </p:nvSpPr>
        <p:spPr>
          <a:xfrm>
            <a:off x="652228" y="599314"/>
            <a:ext cx="10931857" cy="1700275"/>
          </a:xfrm>
        </p:spPr>
        <p:txBody>
          <a:bodyPr/>
          <a:lstStyle/>
          <a:p>
            <a:r>
              <a:rPr lang="en-US" dirty="0">
                <a:solidFill>
                  <a:srgbClr val="1E659A"/>
                </a:solidFill>
                <a:latin typeface="Arial Black (Headings)"/>
              </a:rPr>
              <a:t>SOLUTION: End-to-end inventory optimization with Microsoft fabric, Lucky Dog &amp; power bi</a:t>
            </a:r>
          </a:p>
        </p:txBody>
      </p:sp>
      <p:graphicFrame>
        <p:nvGraphicFramePr>
          <p:cNvPr id="7" name="Diagram 6">
            <a:extLst>
              <a:ext uri="{FF2B5EF4-FFF2-40B4-BE49-F238E27FC236}">
                <a16:creationId xmlns:a16="http://schemas.microsoft.com/office/drawing/2014/main" id="{3C92B4F1-E438-1AD2-C168-72B93C020BA2}"/>
              </a:ext>
            </a:extLst>
          </p:cNvPr>
          <p:cNvGraphicFramePr/>
          <p:nvPr>
            <p:extLst>
              <p:ext uri="{D42A27DB-BD31-4B8C-83A1-F6EECF244321}">
                <p14:modId xmlns:p14="http://schemas.microsoft.com/office/powerpoint/2010/main" val="1692869158"/>
              </p:ext>
            </p:extLst>
          </p:nvPr>
        </p:nvGraphicFramePr>
        <p:xfrm>
          <a:off x="652228" y="1896036"/>
          <a:ext cx="10931857" cy="33102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oogle Shape;9;p14">
            <a:extLst>
              <a:ext uri="{FF2B5EF4-FFF2-40B4-BE49-F238E27FC236}">
                <a16:creationId xmlns:a16="http://schemas.microsoft.com/office/drawing/2014/main" id="{29FB1619-2BB8-10CE-D817-6AC09B380AC1}"/>
              </a:ext>
            </a:extLst>
          </p:cNvPr>
          <p:cNvPicPr preferRelativeResize="0"/>
          <p:nvPr/>
        </p:nvPicPr>
        <p:blipFill rotWithShape="1">
          <a:blip r:embed="rId8">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10" name="Google Shape;10;p14">
            <a:extLst>
              <a:ext uri="{FF2B5EF4-FFF2-40B4-BE49-F238E27FC236}">
                <a16:creationId xmlns:a16="http://schemas.microsoft.com/office/drawing/2014/main" id="{B6CF9AE3-05E9-B141-A57D-1C6B9A133A6A}"/>
              </a:ext>
            </a:extLst>
          </p:cNvPr>
          <p:cNvGrpSpPr/>
          <p:nvPr/>
        </p:nvGrpSpPr>
        <p:grpSpPr>
          <a:xfrm>
            <a:off x="2018344" y="6503052"/>
            <a:ext cx="8155311" cy="110033"/>
            <a:chOff x="540075" y="4595575"/>
            <a:chExt cx="8147825" cy="108000"/>
          </a:xfrm>
        </p:grpSpPr>
        <p:sp>
          <p:nvSpPr>
            <p:cNvPr id="11" name="Google Shape;11;p14">
              <a:extLst>
                <a:ext uri="{FF2B5EF4-FFF2-40B4-BE49-F238E27FC236}">
                  <a16:creationId xmlns:a16="http://schemas.microsoft.com/office/drawing/2014/main" id="{E1243656-99C1-BCE6-8633-E964F90620E4}"/>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2;p14">
              <a:extLst>
                <a:ext uri="{FF2B5EF4-FFF2-40B4-BE49-F238E27FC236}">
                  <a16:creationId xmlns:a16="http://schemas.microsoft.com/office/drawing/2014/main" id="{C7D576CE-EFA9-6059-13A7-336E43E4BED6}"/>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13;p14">
              <a:extLst>
                <a:ext uri="{FF2B5EF4-FFF2-40B4-BE49-F238E27FC236}">
                  <a16:creationId xmlns:a16="http://schemas.microsoft.com/office/drawing/2014/main" id="{551E0391-56B3-8055-FF86-ADF4BD9A4E78}"/>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14;p14">
              <a:extLst>
                <a:ext uri="{FF2B5EF4-FFF2-40B4-BE49-F238E27FC236}">
                  <a16:creationId xmlns:a16="http://schemas.microsoft.com/office/drawing/2014/main" id="{8B2EBDE6-9204-4810-42FF-7B4FEC3000EF}"/>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15;p14">
              <a:extLst>
                <a:ext uri="{FF2B5EF4-FFF2-40B4-BE49-F238E27FC236}">
                  <a16:creationId xmlns:a16="http://schemas.microsoft.com/office/drawing/2014/main" id="{680CCB35-0D02-D520-0602-6838B5AED50B}"/>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16;p14">
              <a:extLst>
                <a:ext uri="{FF2B5EF4-FFF2-40B4-BE49-F238E27FC236}">
                  <a16:creationId xmlns:a16="http://schemas.microsoft.com/office/drawing/2014/main" id="{E7194A1A-9001-1AF8-07B9-1664C620247F}"/>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17;p14">
              <a:extLst>
                <a:ext uri="{FF2B5EF4-FFF2-40B4-BE49-F238E27FC236}">
                  <a16:creationId xmlns:a16="http://schemas.microsoft.com/office/drawing/2014/main" id="{AEEB8536-689E-2FFB-2DD4-867ED0EB327C}"/>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18;p14">
              <a:extLst>
                <a:ext uri="{FF2B5EF4-FFF2-40B4-BE49-F238E27FC236}">
                  <a16:creationId xmlns:a16="http://schemas.microsoft.com/office/drawing/2014/main" id="{22F1920C-B107-1CA0-60E3-B6CC0C241FE6}"/>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 name="Google Shape;19;p14">
              <a:extLst>
                <a:ext uri="{FF2B5EF4-FFF2-40B4-BE49-F238E27FC236}">
                  <a16:creationId xmlns:a16="http://schemas.microsoft.com/office/drawing/2014/main" id="{1932D868-AA5B-F5DB-9468-85ADDB02D1E5}"/>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 name="Google Shape;20;p14">
              <a:extLst>
                <a:ext uri="{FF2B5EF4-FFF2-40B4-BE49-F238E27FC236}">
                  <a16:creationId xmlns:a16="http://schemas.microsoft.com/office/drawing/2014/main" id="{CBC663CC-9493-391A-E08D-FFCE4984B978}"/>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 name="Google Shape;21;p14">
              <a:extLst>
                <a:ext uri="{FF2B5EF4-FFF2-40B4-BE49-F238E27FC236}">
                  <a16:creationId xmlns:a16="http://schemas.microsoft.com/office/drawing/2014/main" id="{17DBACB1-43C7-2C76-2F0B-E9ACEB4A7CC4}"/>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2" name="Google Shape;22;p14">
              <a:extLst>
                <a:ext uri="{FF2B5EF4-FFF2-40B4-BE49-F238E27FC236}">
                  <a16:creationId xmlns:a16="http://schemas.microsoft.com/office/drawing/2014/main" id="{AD508891-D688-F0A0-2246-FF74FA844CFC}"/>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23" name="Google Shape;79;p2">
            <a:extLst>
              <a:ext uri="{FF2B5EF4-FFF2-40B4-BE49-F238E27FC236}">
                <a16:creationId xmlns:a16="http://schemas.microsoft.com/office/drawing/2014/main" id="{85834B2A-9258-4071-9A01-5F965E6B72A7}"/>
              </a:ext>
            </a:extLst>
          </p:cNvPr>
          <p:cNvSpPr/>
          <p:nvPr/>
        </p:nvSpPr>
        <p:spPr>
          <a:xfrm>
            <a:off x="4752140" y="6502007"/>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79569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A7C2AC61-0DDB-48B8-BDDE-67204A015CC7}"/>
                                            </p:graphicEl>
                                          </p:spTgt>
                                        </p:tgtEl>
                                        <p:attrNameLst>
                                          <p:attrName>style.visibility</p:attrName>
                                        </p:attrNameLst>
                                      </p:cBhvr>
                                      <p:to>
                                        <p:strVal val="visible"/>
                                      </p:to>
                                    </p:set>
                                    <p:animEffect transition="in" filter="fade">
                                      <p:cBhvr>
                                        <p:cTn id="7" dur="500"/>
                                        <p:tgtEl>
                                          <p:spTgt spid="7">
                                            <p:graphicEl>
                                              <a:dgm id="{A7C2AC61-0DDB-48B8-BDDE-67204A015CC7}"/>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B5EAF0CD-93A3-4D73-953D-0A251E611AB8}"/>
                                            </p:graphicEl>
                                          </p:spTgt>
                                        </p:tgtEl>
                                        <p:attrNameLst>
                                          <p:attrName>style.visibility</p:attrName>
                                        </p:attrNameLst>
                                      </p:cBhvr>
                                      <p:to>
                                        <p:strVal val="visible"/>
                                      </p:to>
                                    </p:set>
                                    <p:animEffect transition="in" filter="fade">
                                      <p:cBhvr>
                                        <p:cTn id="10" dur="500"/>
                                        <p:tgtEl>
                                          <p:spTgt spid="7">
                                            <p:graphicEl>
                                              <a:dgm id="{B5EAF0CD-93A3-4D73-953D-0A251E611AB8}"/>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graphicEl>
                                              <a:dgm id="{CA10351D-9602-4C84-BF39-44A22470FDAA}"/>
                                            </p:graphicEl>
                                          </p:spTgt>
                                        </p:tgtEl>
                                        <p:attrNameLst>
                                          <p:attrName>style.visibility</p:attrName>
                                        </p:attrNameLst>
                                      </p:cBhvr>
                                      <p:to>
                                        <p:strVal val="visible"/>
                                      </p:to>
                                    </p:set>
                                    <p:animEffect transition="in" filter="fade">
                                      <p:cBhvr>
                                        <p:cTn id="15" dur="500"/>
                                        <p:tgtEl>
                                          <p:spTgt spid="7">
                                            <p:graphicEl>
                                              <a:dgm id="{CA10351D-9602-4C84-BF39-44A22470FDAA}"/>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graphicEl>
                                              <a:dgm id="{71F67809-C0D3-4B24-936E-FA627A35EB1F}"/>
                                            </p:graphicEl>
                                          </p:spTgt>
                                        </p:tgtEl>
                                        <p:attrNameLst>
                                          <p:attrName>style.visibility</p:attrName>
                                        </p:attrNameLst>
                                      </p:cBhvr>
                                      <p:to>
                                        <p:strVal val="visible"/>
                                      </p:to>
                                    </p:set>
                                    <p:animEffect transition="in" filter="fade">
                                      <p:cBhvr>
                                        <p:cTn id="18" dur="500"/>
                                        <p:tgtEl>
                                          <p:spTgt spid="7">
                                            <p:graphicEl>
                                              <a:dgm id="{71F67809-C0D3-4B24-936E-FA627A35EB1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graphicEl>
                                              <a:dgm id="{0E669C89-2021-4FB5-A1F6-32E4E748FBDE}"/>
                                            </p:graphicEl>
                                          </p:spTgt>
                                        </p:tgtEl>
                                        <p:attrNameLst>
                                          <p:attrName>style.visibility</p:attrName>
                                        </p:attrNameLst>
                                      </p:cBhvr>
                                      <p:to>
                                        <p:strVal val="visible"/>
                                      </p:to>
                                    </p:set>
                                    <p:animEffect transition="in" filter="fade">
                                      <p:cBhvr>
                                        <p:cTn id="23" dur="500"/>
                                        <p:tgtEl>
                                          <p:spTgt spid="7">
                                            <p:graphicEl>
                                              <a:dgm id="{0E669C89-2021-4FB5-A1F6-32E4E748FBDE}"/>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graphicEl>
                                              <a:dgm id="{A8D5D26B-B7C5-462F-8E2B-60D4269171FB}"/>
                                            </p:graphicEl>
                                          </p:spTgt>
                                        </p:tgtEl>
                                        <p:attrNameLst>
                                          <p:attrName>style.visibility</p:attrName>
                                        </p:attrNameLst>
                                      </p:cBhvr>
                                      <p:to>
                                        <p:strVal val="visible"/>
                                      </p:to>
                                    </p:set>
                                    <p:animEffect transition="in" filter="fade">
                                      <p:cBhvr>
                                        <p:cTn id="26" dur="500"/>
                                        <p:tgtEl>
                                          <p:spTgt spid="7">
                                            <p:graphicEl>
                                              <a:dgm id="{A8D5D26B-B7C5-462F-8E2B-60D4269171FB}"/>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graphicEl>
                                              <a:dgm id="{E5C2E0D2-EC8E-4EA3-92C3-A0F5C113002F}"/>
                                            </p:graphicEl>
                                          </p:spTgt>
                                        </p:tgtEl>
                                        <p:attrNameLst>
                                          <p:attrName>style.visibility</p:attrName>
                                        </p:attrNameLst>
                                      </p:cBhvr>
                                      <p:to>
                                        <p:strVal val="visible"/>
                                      </p:to>
                                    </p:set>
                                    <p:animEffect transition="in" filter="fade">
                                      <p:cBhvr>
                                        <p:cTn id="31" dur="500"/>
                                        <p:tgtEl>
                                          <p:spTgt spid="7">
                                            <p:graphicEl>
                                              <a:dgm id="{E5C2E0D2-EC8E-4EA3-92C3-A0F5C113002F}"/>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891DE1A9-E4D0-40F4-9464-2BC6D84DB079}"/>
                                            </p:graphicEl>
                                          </p:spTgt>
                                        </p:tgtEl>
                                        <p:attrNameLst>
                                          <p:attrName>style.visibility</p:attrName>
                                        </p:attrNameLst>
                                      </p:cBhvr>
                                      <p:to>
                                        <p:strVal val="visible"/>
                                      </p:to>
                                    </p:set>
                                    <p:animEffect transition="in" filter="fade">
                                      <p:cBhvr>
                                        <p:cTn id="34" dur="500"/>
                                        <p:tgtEl>
                                          <p:spTgt spid="7">
                                            <p:graphicEl>
                                              <a:dgm id="{891DE1A9-E4D0-40F4-9464-2BC6D84DB07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graphicEl>
                                              <a:dgm id="{1606330E-A1DD-4E16-B8EA-20ACC655C84E}"/>
                                            </p:graphicEl>
                                          </p:spTgt>
                                        </p:tgtEl>
                                        <p:attrNameLst>
                                          <p:attrName>style.visibility</p:attrName>
                                        </p:attrNameLst>
                                      </p:cBhvr>
                                      <p:to>
                                        <p:strVal val="visible"/>
                                      </p:to>
                                    </p:set>
                                    <p:animEffect transition="in" filter="fade">
                                      <p:cBhvr>
                                        <p:cTn id="39" dur="500"/>
                                        <p:tgtEl>
                                          <p:spTgt spid="7">
                                            <p:graphicEl>
                                              <a:dgm id="{1606330E-A1DD-4E16-B8EA-20ACC655C84E}"/>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
                                            <p:graphicEl>
                                              <a:dgm id="{8E5EFF98-13D8-48A3-AF92-90FC2256BF88}"/>
                                            </p:graphicEl>
                                          </p:spTgt>
                                        </p:tgtEl>
                                        <p:attrNameLst>
                                          <p:attrName>style.visibility</p:attrName>
                                        </p:attrNameLst>
                                      </p:cBhvr>
                                      <p:to>
                                        <p:strVal val="visible"/>
                                      </p:to>
                                    </p:set>
                                    <p:animEffect transition="in" filter="fade">
                                      <p:cBhvr>
                                        <p:cTn id="42" dur="500"/>
                                        <p:tgtEl>
                                          <p:spTgt spid="7">
                                            <p:graphicEl>
                                              <a:dgm id="{8E5EFF98-13D8-48A3-AF92-90FC2256BF88}"/>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graphicEl>
                                              <a:dgm id="{C028D7F0-6CFE-48E3-B16F-5260AD951653}"/>
                                            </p:graphicEl>
                                          </p:spTgt>
                                        </p:tgtEl>
                                        <p:attrNameLst>
                                          <p:attrName>style.visibility</p:attrName>
                                        </p:attrNameLst>
                                      </p:cBhvr>
                                      <p:to>
                                        <p:strVal val="visible"/>
                                      </p:to>
                                    </p:set>
                                    <p:animEffect transition="in" filter="fade">
                                      <p:cBhvr>
                                        <p:cTn id="47" dur="500"/>
                                        <p:tgtEl>
                                          <p:spTgt spid="7">
                                            <p:graphicEl>
                                              <a:dgm id="{C028D7F0-6CFE-48E3-B16F-5260AD95165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graphicEl>
                                              <a:dgm id="{F9B08A90-9936-41C6-8408-CAB9A79BD712}"/>
                                            </p:graphicEl>
                                          </p:spTgt>
                                        </p:tgtEl>
                                        <p:attrNameLst>
                                          <p:attrName>style.visibility</p:attrName>
                                        </p:attrNameLst>
                                      </p:cBhvr>
                                      <p:to>
                                        <p:strVal val="visible"/>
                                      </p:to>
                                    </p:set>
                                    <p:animEffect transition="in" filter="fade">
                                      <p:cBhvr>
                                        <p:cTn id="50" dur="500"/>
                                        <p:tgtEl>
                                          <p:spTgt spid="7">
                                            <p:graphicEl>
                                              <a:dgm id="{F9B08A90-9936-41C6-8408-CAB9A79BD712}"/>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
                                            <p:graphicEl>
                                              <a:dgm id="{ECAFD141-DF0D-484D-98EA-AE6034336CC8}"/>
                                            </p:graphicEl>
                                          </p:spTgt>
                                        </p:tgtEl>
                                        <p:attrNameLst>
                                          <p:attrName>style.visibility</p:attrName>
                                        </p:attrNameLst>
                                      </p:cBhvr>
                                      <p:to>
                                        <p:strVal val="visible"/>
                                      </p:to>
                                    </p:set>
                                    <p:animEffect transition="in" filter="fade">
                                      <p:cBhvr>
                                        <p:cTn id="55" dur="500"/>
                                        <p:tgtEl>
                                          <p:spTgt spid="7">
                                            <p:graphicEl>
                                              <a:dgm id="{ECAFD141-DF0D-484D-98EA-AE6034336CC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graphicEl>
                                              <a:dgm id="{66CD8529-4EF6-4B01-B562-4F9424A43DF4}"/>
                                            </p:graphicEl>
                                          </p:spTgt>
                                        </p:tgtEl>
                                        <p:attrNameLst>
                                          <p:attrName>style.visibility</p:attrName>
                                        </p:attrNameLst>
                                      </p:cBhvr>
                                      <p:to>
                                        <p:strVal val="visible"/>
                                      </p:to>
                                    </p:set>
                                    <p:animEffect transition="in" filter="fade">
                                      <p:cBhvr>
                                        <p:cTn id="58" dur="500"/>
                                        <p:tgtEl>
                                          <p:spTgt spid="7">
                                            <p:graphicEl>
                                              <a:dgm id="{66CD8529-4EF6-4B01-B562-4F9424A43DF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20;p7" title="Lucky Dog Analytics Solution Architecture.png">
            <a:extLst>
              <a:ext uri="{FF2B5EF4-FFF2-40B4-BE49-F238E27FC236}">
                <a16:creationId xmlns:a16="http://schemas.microsoft.com/office/drawing/2014/main" id="{6DEED004-7FF8-5863-38F1-6AD40800F9D0}"/>
              </a:ext>
            </a:extLst>
          </p:cNvPr>
          <p:cNvPicPr preferRelativeResize="0"/>
          <p:nvPr/>
        </p:nvPicPr>
        <p:blipFill rotWithShape="1">
          <a:blip r:embed="rId3">
            <a:alphaModFix/>
          </a:blip>
          <a:srcRect l="17661"/>
          <a:stretch/>
        </p:blipFill>
        <p:spPr>
          <a:xfrm>
            <a:off x="667657" y="449943"/>
            <a:ext cx="10856685" cy="5315611"/>
          </a:xfrm>
          <a:prstGeom prst="rect">
            <a:avLst/>
          </a:prstGeom>
          <a:noFill/>
          <a:ln w="57150" cap="flat" cmpd="sng">
            <a:solidFill>
              <a:schemeClr val="accent1"/>
            </a:solidFill>
            <a:prstDash val="solid"/>
            <a:round/>
            <a:headEnd type="none" w="sm" len="sm"/>
            <a:tailEnd type="none" w="sm" len="sm"/>
          </a:ln>
        </p:spPr>
      </p:pic>
      <p:pic>
        <p:nvPicPr>
          <p:cNvPr id="5" name="Google Shape;9;p14">
            <a:extLst>
              <a:ext uri="{FF2B5EF4-FFF2-40B4-BE49-F238E27FC236}">
                <a16:creationId xmlns:a16="http://schemas.microsoft.com/office/drawing/2014/main" id="{522A0ED8-9D87-3FD8-6A2B-F9BA021071D7}"/>
              </a:ext>
            </a:extLst>
          </p:cNvPr>
          <p:cNvPicPr preferRelativeResize="0"/>
          <p:nvPr/>
        </p:nvPicPr>
        <p:blipFill rotWithShape="1">
          <a:blip r:embed="rId4">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grpSp>
        <p:nvGrpSpPr>
          <p:cNvPr id="6" name="Google Shape;10;p14">
            <a:extLst>
              <a:ext uri="{FF2B5EF4-FFF2-40B4-BE49-F238E27FC236}">
                <a16:creationId xmlns:a16="http://schemas.microsoft.com/office/drawing/2014/main" id="{72170B6D-20BF-08AF-A6F0-CE5716CA85F7}"/>
              </a:ext>
            </a:extLst>
          </p:cNvPr>
          <p:cNvGrpSpPr/>
          <p:nvPr/>
        </p:nvGrpSpPr>
        <p:grpSpPr>
          <a:xfrm>
            <a:off x="2018344" y="6503052"/>
            <a:ext cx="8155311" cy="110033"/>
            <a:chOff x="540075" y="4595575"/>
            <a:chExt cx="8147825" cy="108000"/>
          </a:xfrm>
        </p:grpSpPr>
        <p:sp>
          <p:nvSpPr>
            <p:cNvPr id="7" name="Google Shape;11;p14">
              <a:extLst>
                <a:ext uri="{FF2B5EF4-FFF2-40B4-BE49-F238E27FC236}">
                  <a16:creationId xmlns:a16="http://schemas.microsoft.com/office/drawing/2014/main" id="{872702E4-3E7B-D13E-F861-268A84742293}"/>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 name="Google Shape;12;p14">
              <a:extLst>
                <a:ext uri="{FF2B5EF4-FFF2-40B4-BE49-F238E27FC236}">
                  <a16:creationId xmlns:a16="http://schemas.microsoft.com/office/drawing/2014/main" id="{DF7B4C23-2D82-CB68-9C8C-838C1FA7038C}"/>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13;p14">
              <a:extLst>
                <a:ext uri="{FF2B5EF4-FFF2-40B4-BE49-F238E27FC236}">
                  <a16:creationId xmlns:a16="http://schemas.microsoft.com/office/drawing/2014/main" id="{D8DDC386-1B84-F5F7-3FEF-5EF17749804D}"/>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14;p14">
              <a:extLst>
                <a:ext uri="{FF2B5EF4-FFF2-40B4-BE49-F238E27FC236}">
                  <a16:creationId xmlns:a16="http://schemas.microsoft.com/office/drawing/2014/main" id="{836D12C3-0281-C571-523F-E72152431C8D}"/>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5;p14">
              <a:extLst>
                <a:ext uri="{FF2B5EF4-FFF2-40B4-BE49-F238E27FC236}">
                  <a16:creationId xmlns:a16="http://schemas.microsoft.com/office/drawing/2014/main" id="{6A43BEF3-20E6-0DFF-3FCA-0FAA06DCF8B2}"/>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6;p14">
              <a:extLst>
                <a:ext uri="{FF2B5EF4-FFF2-40B4-BE49-F238E27FC236}">
                  <a16:creationId xmlns:a16="http://schemas.microsoft.com/office/drawing/2014/main" id="{5769BDB0-7E66-E036-F9D8-E8EE5AE6A924}"/>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17;p14">
              <a:extLst>
                <a:ext uri="{FF2B5EF4-FFF2-40B4-BE49-F238E27FC236}">
                  <a16:creationId xmlns:a16="http://schemas.microsoft.com/office/drawing/2014/main" id="{F3DFABD4-248B-D27C-2861-ADCCE1301265}"/>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18;p14">
              <a:extLst>
                <a:ext uri="{FF2B5EF4-FFF2-40B4-BE49-F238E27FC236}">
                  <a16:creationId xmlns:a16="http://schemas.microsoft.com/office/drawing/2014/main" id="{74435B0F-C302-2E4E-11AC-497E37AE89FB}"/>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19;p14">
              <a:extLst>
                <a:ext uri="{FF2B5EF4-FFF2-40B4-BE49-F238E27FC236}">
                  <a16:creationId xmlns:a16="http://schemas.microsoft.com/office/drawing/2014/main" id="{2BA44537-99B2-D7A0-B279-539966BAD425}"/>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 name="Google Shape;20;p14">
              <a:extLst>
                <a:ext uri="{FF2B5EF4-FFF2-40B4-BE49-F238E27FC236}">
                  <a16:creationId xmlns:a16="http://schemas.microsoft.com/office/drawing/2014/main" id="{74EC0FA1-DAF4-138B-A06F-53706DC4317F}"/>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 name="Google Shape;21;p14">
              <a:extLst>
                <a:ext uri="{FF2B5EF4-FFF2-40B4-BE49-F238E27FC236}">
                  <a16:creationId xmlns:a16="http://schemas.microsoft.com/office/drawing/2014/main" id="{2161ACB0-C5F7-DFAF-8DCE-A25A9C8E8887}"/>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8" name="Google Shape;22;p14">
              <a:extLst>
                <a:ext uri="{FF2B5EF4-FFF2-40B4-BE49-F238E27FC236}">
                  <a16:creationId xmlns:a16="http://schemas.microsoft.com/office/drawing/2014/main" id="{2E3530CA-8FE4-2826-2181-0B4811F308A0}"/>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9" name="Google Shape;79;p2">
            <a:extLst>
              <a:ext uri="{FF2B5EF4-FFF2-40B4-BE49-F238E27FC236}">
                <a16:creationId xmlns:a16="http://schemas.microsoft.com/office/drawing/2014/main" id="{FEA77A02-B84E-927A-2662-144A05DF82AE}"/>
              </a:ext>
            </a:extLst>
          </p:cNvPr>
          <p:cNvSpPr/>
          <p:nvPr/>
        </p:nvSpPr>
        <p:spPr>
          <a:xfrm>
            <a:off x="5432547" y="6504697"/>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7282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0;p14">
            <a:extLst>
              <a:ext uri="{FF2B5EF4-FFF2-40B4-BE49-F238E27FC236}">
                <a16:creationId xmlns:a16="http://schemas.microsoft.com/office/drawing/2014/main" id="{00344F1F-E716-B11A-50EC-2D91ED8D3937}"/>
              </a:ext>
            </a:extLst>
          </p:cNvPr>
          <p:cNvGrpSpPr/>
          <p:nvPr/>
        </p:nvGrpSpPr>
        <p:grpSpPr>
          <a:xfrm>
            <a:off x="2018344" y="6503052"/>
            <a:ext cx="8155311" cy="110033"/>
            <a:chOff x="540075" y="4595575"/>
            <a:chExt cx="8147825" cy="108000"/>
          </a:xfrm>
        </p:grpSpPr>
        <p:sp>
          <p:nvSpPr>
            <p:cNvPr id="4" name="Google Shape;11;p14">
              <a:extLst>
                <a:ext uri="{FF2B5EF4-FFF2-40B4-BE49-F238E27FC236}">
                  <a16:creationId xmlns:a16="http://schemas.microsoft.com/office/drawing/2014/main" id="{C90EDCCA-D6E6-0549-EF40-5D52D5190031}"/>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 name="Google Shape;12;p14">
              <a:extLst>
                <a:ext uri="{FF2B5EF4-FFF2-40B4-BE49-F238E27FC236}">
                  <a16:creationId xmlns:a16="http://schemas.microsoft.com/office/drawing/2014/main" id="{0353B7F1-7DE3-E747-8352-49CAF5B4851D}"/>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 name="Google Shape;13;p14">
              <a:extLst>
                <a:ext uri="{FF2B5EF4-FFF2-40B4-BE49-F238E27FC236}">
                  <a16:creationId xmlns:a16="http://schemas.microsoft.com/office/drawing/2014/main" id="{A43250B0-0BDF-1631-8F8A-8B4D94090A21}"/>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 name="Google Shape;14;p14">
              <a:extLst>
                <a:ext uri="{FF2B5EF4-FFF2-40B4-BE49-F238E27FC236}">
                  <a16:creationId xmlns:a16="http://schemas.microsoft.com/office/drawing/2014/main" id="{1FCCBD42-C330-87DA-816D-129212B1B0A6}"/>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 name="Google Shape;15;p14">
              <a:extLst>
                <a:ext uri="{FF2B5EF4-FFF2-40B4-BE49-F238E27FC236}">
                  <a16:creationId xmlns:a16="http://schemas.microsoft.com/office/drawing/2014/main" id="{93F364EE-32C3-DF1F-C23C-CC74297A767F}"/>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16;p14">
              <a:extLst>
                <a:ext uri="{FF2B5EF4-FFF2-40B4-BE49-F238E27FC236}">
                  <a16:creationId xmlns:a16="http://schemas.microsoft.com/office/drawing/2014/main" id="{BEA73D41-505D-CC58-39EE-426399B10FF7}"/>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17;p14">
              <a:extLst>
                <a:ext uri="{FF2B5EF4-FFF2-40B4-BE49-F238E27FC236}">
                  <a16:creationId xmlns:a16="http://schemas.microsoft.com/office/drawing/2014/main" id="{EC4CE1A9-AC5B-E415-3BDB-F65C656D6603}"/>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8;p14">
              <a:extLst>
                <a:ext uri="{FF2B5EF4-FFF2-40B4-BE49-F238E27FC236}">
                  <a16:creationId xmlns:a16="http://schemas.microsoft.com/office/drawing/2014/main" id="{C46A826D-B82C-FE36-A901-4099DADE1714}"/>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9;p14">
              <a:extLst>
                <a:ext uri="{FF2B5EF4-FFF2-40B4-BE49-F238E27FC236}">
                  <a16:creationId xmlns:a16="http://schemas.microsoft.com/office/drawing/2014/main" id="{6B00E863-8CC5-112B-1B21-EC065A26D82D}"/>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20;p14">
              <a:extLst>
                <a:ext uri="{FF2B5EF4-FFF2-40B4-BE49-F238E27FC236}">
                  <a16:creationId xmlns:a16="http://schemas.microsoft.com/office/drawing/2014/main" id="{0B5D3D47-BB7D-7D47-143D-4420C3C5C7FB}"/>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21;p14">
              <a:extLst>
                <a:ext uri="{FF2B5EF4-FFF2-40B4-BE49-F238E27FC236}">
                  <a16:creationId xmlns:a16="http://schemas.microsoft.com/office/drawing/2014/main" id="{7567AB66-5955-3053-3EB1-8AF71B8802A7}"/>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22;p14">
              <a:extLst>
                <a:ext uri="{FF2B5EF4-FFF2-40B4-BE49-F238E27FC236}">
                  <a16:creationId xmlns:a16="http://schemas.microsoft.com/office/drawing/2014/main" id="{D25F1697-45B4-F2CA-32E0-33D2D0EE1EFB}"/>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7" name="Google Shape;79;p2">
            <a:extLst>
              <a:ext uri="{FF2B5EF4-FFF2-40B4-BE49-F238E27FC236}">
                <a16:creationId xmlns:a16="http://schemas.microsoft.com/office/drawing/2014/main" id="{5735CF3D-7620-CA51-C6E6-ADE473FE3776}"/>
              </a:ext>
            </a:extLst>
          </p:cNvPr>
          <p:cNvSpPr/>
          <p:nvPr/>
        </p:nvSpPr>
        <p:spPr>
          <a:xfrm>
            <a:off x="6118744" y="6503052"/>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58CFBA37-9E5F-F271-CFF2-84A53411BF58}"/>
                  </a:ext>
                </a:extLst>
              </p:cNvPr>
              <p:cNvGraphicFramePr>
                <a:graphicFrameLocks noGrp="1"/>
              </p:cNvGraphicFramePr>
              <p:nvPr>
                <p:extLst>
                  <p:ext uri="{D42A27DB-BD31-4B8C-83A1-F6EECF244321}">
                    <p14:modId xmlns:p14="http://schemas.microsoft.com/office/powerpoint/2010/main" val="947809707"/>
                  </p:ext>
                </p:extLst>
              </p:nvPr>
            </p:nvGraphicFramePr>
            <p:xfrm>
              <a:off x="1675150"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58CFBA37-9E5F-F271-CFF2-84A53411BF58}"/>
                  </a:ext>
                </a:extLst>
              </p:cNvPr>
              <p:cNvPicPr>
                <a:picLocks noGrp="1" noRot="1" noChangeAspect="1" noMove="1" noResize="1" noEditPoints="1" noAdjustHandles="1" noChangeArrowheads="1" noChangeShapeType="1"/>
              </p:cNvPicPr>
              <p:nvPr/>
            </p:nvPicPr>
            <p:blipFill>
              <a:blip r:embed="rId4"/>
              <a:stretch>
                <a:fillRect/>
              </a:stretch>
            </p:blipFill>
            <p:spPr>
              <a:xfrm>
                <a:off x="1675150" y="571499"/>
                <a:ext cx="9525000" cy="5715000"/>
              </a:xfrm>
              <a:prstGeom prst="rect">
                <a:avLst/>
              </a:prstGeom>
            </p:spPr>
          </p:pic>
        </mc:Fallback>
      </mc:AlternateContent>
      <p:pic>
        <p:nvPicPr>
          <p:cNvPr id="16" name="Google Shape;9;p14">
            <a:extLst>
              <a:ext uri="{FF2B5EF4-FFF2-40B4-BE49-F238E27FC236}">
                <a16:creationId xmlns:a16="http://schemas.microsoft.com/office/drawing/2014/main" id="{6747F444-F4D9-916E-A018-2536632B4751}"/>
              </a:ext>
            </a:extLst>
          </p:cNvPr>
          <p:cNvPicPr preferRelativeResize="0"/>
          <p:nvPr/>
        </p:nvPicPr>
        <p:blipFill rotWithShape="1">
          <a:blip r:embed="rId5">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407340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A1C61-4E2C-4F70-F98A-75AF13AC4F1C}"/>
            </a:ext>
          </a:extLst>
        </p:cNvPr>
        <p:cNvGrpSpPr/>
        <p:nvPr/>
      </p:nvGrpSpPr>
      <p:grpSpPr>
        <a:xfrm>
          <a:off x="0" y="0"/>
          <a:ext cx="0" cy="0"/>
          <a:chOff x="0" y="0"/>
          <a:chExt cx="0" cy="0"/>
        </a:xfrm>
      </p:grpSpPr>
      <p:grpSp>
        <p:nvGrpSpPr>
          <p:cNvPr id="3" name="Google Shape;10;p14">
            <a:extLst>
              <a:ext uri="{FF2B5EF4-FFF2-40B4-BE49-F238E27FC236}">
                <a16:creationId xmlns:a16="http://schemas.microsoft.com/office/drawing/2014/main" id="{D185223F-1A66-6FF7-598E-650FA766DAC2}"/>
              </a:ext>
            </a:extLst>
          </p:cNvPr>
          <p:cNvGrpSpPr/>
          <p:nvPr/>
        </p:nvGrpSpPr>
        <p:grpSpPr>
          <a:xfrm>
            <a:off x="2018344" y="6503052"/>
            <a:ext cx="8155311" cy="110033"/>
            <a:chOff x="540075" y="4595575"/>
            <a:chExt cx="8147825" cy="108000"/>
          </a:xfrm>
        </p:grpSpPr>
        <p:sp>
          <p:nvSpPr>
            <p:cNvPr id="4" name="Google Shape;11;p14">
              <a:extLst>
                <a:ext uri="{FF2B5EF4-FFF2-40B4-BE49-F238E27FC236}">
                  <a16:creationId xmlns:a16="http://schemas.microsoft.com/office/drawing/2014/main" id="{0A5F93F4-FADF-AD7B-A760-0FC7B0CFB615}"/>
                </a:ext>
              </a:extLst>
            </p:cNvPr>
            <p:cNvSpPr/>
            <p:nvPr/>
          </p:nvSpPr>
          <p:spPr>
            <a:xfrm>
              <a:off x="5400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 name="Google Shape;12;p14">
              <a:extLst>
                <a:ext uri="{FF2B5EF4-FFF2-40B4-BE49-F238E27FC236}">
                  <a16:creationId xmlns:a16="http://schemas.microsoft.com/office/drawing/2014/main" id="{CE99F6E6-AB8E-BC9B-5440-4AAD6A5CE270}"/>
                </a:ext>
              </a:extLst>
            </p:cNvPr>
            <p:cNvSpPr/>
            <p:nvPr/>
          </p:nvSpPr>
          <p:spPr>
            <a:xfrm>
              <a:off x="12227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 name="Google Shape;13;p14">
              <a:extLst>
                <a:ext uri="{FF2B5EF4-FFF2-40B4-BE49-F238E27FC236}">
                  <a16:creationId xmlns:a16="http://schemas.microsoft.com/office/drawing/2014/main" id="{293BEC03-DBA4-AB14-41DD-84A9130524AC}"/>
                </a:ext>
              </a:extLst>
            </p:cNvPr>
            <p:cNvSpPr/>
            <p:nvPr/>
          </p:nvSpPr>
          <p:spPr>
            <a:xfrm>
              <a:off x="19054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7" name="Google Shape;14;p14">
              <a:extLst>
                <a:ext uri="{FF2B5EF4-FFF2-40B4-BE49-F238E27FC236}">
                  <a16:creationId xmlns:a16="http://schemas.microsoft.com/office/drawing/2014/main" id="{078FD52A-315F-7BCF-97CD-77716D7758B1}"/>
                </a:ext>
              </a:extLst>
            </p:cNvPr>
            <p:cNvSpPr/>
            <p:nvPr/>
          </p:nvSpPr>
          <p:spPr>
            <a:xfrm>
              <a:off x="25881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 name="Google Shape;15;p14">
              <a:extLst>
                <a:ext uri="{FF2B5EF4-FFF2-40B4-BE49-F238E27FC236}">
                  <a16:creationId xmlns:a16="http://schemas.microsoft.com/office/drawing/2014/main" id="{52186344-37F2-5D83-A5A3-B713751B435F}"/>
                </a:ext>
              </a:extLst>
            </p:cNvPr>
            <p:cNvSpPr/>
            <p:nvPr/>
          </p:nvSpPr>
          <p:spPr>
            <a:xfrm>
              <a:off x="32707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9" name="Google Shape;16;p14">
              <a:extLst>
                <a:ext uri="{FF2B5EF4-FFF2-40B4-BE49-F238E27FC236}">
                  <a16:creationId xmlns:a16="http://schemas.microsoft.com/office/drawing/2014/main" id="{ADD23DE4-B347-A313-85B5-C52E105DDB96}"/>
                </a:ext>
              </a:extLst>
            </p:cNvPr>
            <p:cNvSpPr/>
            <p:nvPr/>
          </p:nvSpPr>
          <p:spPr>
            <a:xfrm>
              <a:off x="39534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0" name="Google Shape;17;p14">
              <a:extLst>
                <a:ext uri="{FF2B5EF4-FFF2-40B4-BE49-F238E27FC236}">
                  <a16:creationId xmlns:a16="http://schemas.microsoft.com/office/drawing/2014/main" id="{16B422E5-CB18-8EC3-BAF2-A5093F0E4977}"/>
                </a:ext>
              </a:extLst>
            </p:cNvPr>
            <p:cNvSpPr/>
            <p:nvPr/>
          </p:nvSpPr>
          <p:spPr>
            <a:xfrm>
              <a:off x="46361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 name="Google Shape;18;p14">
              <a:extLst>
                <a:ext uri="{FF2B5EF4-FFF2-40B4-BE49-F238E27FC236}">
                  <a16:creationId xmlns:a16="http://schemas.microsoft.com/office/drawing/2014/main" id="{0A6F23D4-6EBA-FC91-3223-A17A0036694C}"/>
                </a:ext>
              </a:extLst>
            </p:cNvPr>
            <p:cNvSpPr/>
            <p:nvPr/>
          </p:nvSpPr>
          <p:spPr>
            <a:xfrm>
              <a:off x="53188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2" name="Google Shape;19;p14">
              <a:extLst>
                <a:ext uri="{FF2B5EF4-FFF2-40B4-BE49-F238E27FC236}">
                  <a16:creationId xmlns:a16="http://schemas.microsoft.com/office/drawing/2014/main" id="{23BF57D6-2D0F-C382-0CD5-9CBF3EBF81F8}"/>
                </a:ext>
              </a:extLst>
            </p:cNvPr>
            <p:cNvSpPr/>
            <p:nvPr/>
          </p:nvSpPr>
          <p:spPr>
            <a:xfrm>
              <a:off x="600147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 name="Google Shape;20;p14">
              <a:extLst>
                <a:ext uri="{FF2B5EF4-FFF2-40B4-BE49-F238E27FC236}">
                  <a16:creationId xmlns:a16="http://schemas.microsoft.com/office/drawing/2014/main" id="{37D217F2-93BD-DE1B-2411-87859D4A96C7}"/>
                </a:ext>
              </a:extLst>
            </p:cNvPr>
            <p:cNvSpPr/>
            <p:nvPr/>
          </p:nvSpPr>
          <p:spPr>
            <a:xfrm>
              <a:off x="668415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 name="Google Shape;21;p14">
              <a:extLst>
                <a:ext uri="{FF2B5EF4-FFF2-40B4-BE49-F238E27FC236}">
                  <a16:creationId xmlns:a16="http://schemas.microsoft.com/office/drawing/2014/main" id="{6E07BC58-D14C-E997-1739-2785A6AAA009}"/>
                </a:ext>
              </a:extLst>
            </p:cNvPr>
            <p:cNvSpPr/>
            <p:nvPr/>
          </p:nvSpPr>
          <p:spPr>
            <a:xfrm>
              <a:off x="7366825"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5" name="Google Shape;22;p14">
              <a:extLst>
                <a:ext uri="{FF2B5EF4-FFF2-40B4-BE49-F238E27FC236}">
                  <a16:creationId xmlns:a16="http://schemas.microsoft.com/office/drawing/2014/main" id="{8405AE30-B510-5B23-D507-AD9DAA475D74}"/>
                </a:ext>
              </a:extLst>
            </p:cNvPr>
            <p:cNvSpPr/>
            <p:nvPr/>
          </p:nvSpPr>
          <p:spPr>
            <a:xfrm>
              <a:off x="8049500" y="4595575"/>
              <a:ext cx="638400" cy="10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
        <p:nvSpPr>
          <p:cNvPr id="17" name="Google Shape;79;p2">
            <a:extLst>
              <a:ext uri="{FF2B5EF4-FFF2-40B4-BE49-F238E27FC236}">
                <a16:creationId xmlns:a16="http://schemas.microsoft.com/office/drawing/2014/main" id="{5D115A2A-B130-F87B-8FB5-9FA85B58055E}"/>
              </a:ext>
            </a:extLst>
          </p:cNvPr>
          <p:cNvSpPr/>
          <p:nvPr/>
        </p:nvSpPr>
        <p:spPr>
          <a:xfrm>
            <a:off x="6118744" y="6503052"/>
            <a:ext cx="638400" cy="10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a:extLst>
                  <a:ext uri="{FF2B5EF4-FFF2-40B4-BE49-F238E27FC236}">
                    <a16:creationId xmlns:a16="http://schemas.microsoft.com/office/drawing/2014/main" id="{920D520D-2B06-AEDC-5735-E7942C9E984F}"/>
                  </a:ext>
                </a:extLst>
              </p:cNvPr>
              <p:cNvGraphicFramePr>
                <a:graphicFrameLocks noGrp="1"/>
              </p:cNvGraphicFramePr>
              <p:nvPr>
                <p:extLst>
                  <p:ext uri="{D42A27DB-BD31-4B8C-83A1-F6EECF244321}">
                    <p14:modId xmlns:p14="http://schemas.microsoft.com/office/powerpoint/2010/main" val="3318923145"/>
                  </p:ext>
                </p:extLst>
              </p:nvPr>
            </p:nvGraphicFramePr>
            <p:xfrm>
              <a:off x="1311342" y="571499"/>
              <a:ext cx="9525000" cy="5715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a:extLst>
                  <a:ext uri="{FF2B5EF4-FFF2-40B4-BE49-F238E27FC236}">
                    <a16:creationId xmlns:a16="http://schemas.microsoft.com/office/drawing/2014/main" id="{920D520D-2B06-AEDC-5735-E7942C9E984F}"/>
                  </a:ext>
                </a:extLst>
              </p:cNvPr>
              <p:cNvPicPr>
                <a:picLocks noGrp="1" noRot="1" noChangeAspect="1" noMove="1" noResize="1" noEditPoints="1" noAdjustHandles="1" noChangeArrowheads="1" noChangeShapeType="1"/>
              </p:cNvPicPr>
              <p:nvPr/>
            </p:nvPicPr>
            <p:blipFill>
              <a:blip r:embed="rId4"/>
              <a:stretch>
                <a:fillRect/>
              </a:stretch>
            </p:blipFill>
            <p:spPr>
              <a:xfrm>
                <a:off x="1311342" y="571499"/>
                <a:ext cx="9525000" cy="5715000"/>
              </a:xfrm>
              <a:prstGeom prst="rect">
                <a:avLst/>
              </a:prstGeom>
            </p:spPr>
          </p:pic>
        </mc:Fallback>
      </mc:AlternateContent>
      <p:pic>
        <p:nvPicPr>
          <p:cNvPr id="16" name="Google Shape;9;p14">
            <a:extLst>
              <a:ext uri="{FF2B5EF4-FFF2-40B4-BE49-F238E27FC236}">
                <a16:creationId xmlns:a16="http://schemas.microsoft.com/office/drawing/2014/main" id="{ACE5DA2A-2FAD-52B4-B51A-619F6F1ED61C}"/>
              </a:ext>
            </a:extLst>
          </p:cNvPr>
          <p:cNvPicPr preferRelativeResize="0"/>
          <p:nvPr/>
        </p:nvPicPr>
        <p:blipFill rotWithShape="1">
          <a:blip r:embed="rId5">
            <a:alphaModFix/>
          </a:blip>
          <a:srcRect l="6911" t="6914" r="6477" b="6766"/>
          <a:stretch/>
        </p:blipFill>
        <p:spPr>
          <a:xfrm>
            <a:off x="10667461" y="5529942"/>
            <a:ext cx="1218839" cy="1095281"/>
          </a:xfrm>
          <a:prstGeom prst="ellipse">
            <a:avLst/>
          </a:prstGeom>
          <a:noFill/>
          <a:ln w="38100"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412713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webextension1.xml><?xml version="1.0" encoding="utf-8"?>
<we:webextension xmlns:we="http://schemas.microsoft.com/office/webextensions/webextension/2010/11" id="{69EF4821-6A06-4832-87B0-8024C409FA57}">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1abVPiSBD+K6n54l1V1hpIgMC3VfTWWnU9cbWuriyrSTowa0hSk8DJUfz365kkgLy5uiKWB6VFZnrSefqZfpvoiHkiiQMYnkMPWYMdRNF9D+S9UWImC7M58HnFLTt2BaDteH61XPMrJI3iVERhwhojloLsYHotkj4EShFN/n1rMgiCC+iokQ9BgiaLUSZRCIH4F7PFJEplH8cmw4c4iCQola0UUlRqB7ScxgShtG/RE8FNxQBb6KbZrFexStwBcDnW3Tqv1m3XpmW+CFK6U2lo53aNmOeDDbbvcI/XXMsDXm6X1Hxu41KxydJhrKSfvQGELnoT5erO6wJd2WTHMuqRzSOW0xjRyqMwFelQDaSn4JjsSmvjY6LmposS9R2HUeiJzCA16MUgRTI/+ipCjzVsk52in2aioN/Ti44eYolJkitoRX3p4iX604GGMyaKL2REG6AhfVOQjCbxbHzFoZZeik5Xq1azrRiWKD8VZDoE2ngI+po3WpyKHu6Vean6iVufrNIV5w39s6f1XpH0eyhIdWWsPrfZZs+o/Slb5tl82qBu9M+hRJoh5kpjNZNknqM9Y6nvKJ/TfkmbkoIIcy+yPbtuOdzn3HHa9Vqt6vKqmn/kaAq73tBFn3ls7udOR2IHii0/enUu/uxDtkDNH/fDPFz4PCl8bD6N9ougLZdud3iKAwwWgU3ki6IC0jX5cBbYuT8+27g8qiaK2FN7P4NK+7MxnVDi3Bb2F4Jc8JVZWg5pqhNJ4ZLX/6+YIR+SKs/tyFlCzhllh+4SalRqS0TYCfLqNs0nWeZnAaWUwy4xq8pn+welI5U8xkVlI3A/ZlJUzu9QZ5UPTWgRhx/czJmg+uCWFhFyq+uux13u+BXb5bxWtize5m79XdTPJI3c+/nyeaWbWaOlZEZm0ONCWl7sLn6ikL4A2R31W707EfoL/dspgmeozop2Z5iszdKvCWgexiVqX5ph6SW14hWAnCN6yV0OZ2t0FI2X8S00vgB17NsCssKF3wLKap+1uAfD40iiC0naxB4RdIHyhJa/A3A3Nyc5XQqQcdJ8S29eDWsK6SXtRgrtAI8e5psNHSQHWVvRFLI4TpfMX8+lzyNYW9Clc2dQnD0TDAo4BI4Ol3AGsRY81r6/qE7dkLj0vBNPV4lQfxXn5c0N1x/Z+TOP7L9QACYH+CXH9JJ9qvieXbVJ3E/XiXVgyzwDuzW4i9VkHdy982hvu3iX1p217lCrVHl9yyyvKFJrcfO3do0Xl7O1ZlSdfc4rtXKlVOeOVa86zfdi1fI6uNaYd7Mjc8Vybcx+bx0YPUHPC9AIgFr7LqWn3/6QiOHvRTTr8tTDFFQdUm+01Yvb7MwyRXs2kY9mGoEkf7W76Z3ZKIMbL1kbS35vGuqbqZAbTLEbqZEUGi5QFHk6xBQ3WQwID5UegcmuQ9t1aLsObdeh7Tq0XYf2ah2ayQbqhvwtAVfWMpN+G2zd/bSkrHMuXViTaKOBvXTvSVDRWY8uqpmT01VN5aEof8mt2Z2+ZaG2kUJHXUT9NInBxQsIs7/3xxkduiDqlpHcEr2ifVzBhv7/CZY3pfT5D2nZkFa3IQAA&quot;"/>
    <we:property name="creatorSessionId" value="&quot;cb5eeade-c59f-4819-b257-b8ec491c6284&quot;"/>
    <we:property name="creatorTenantId" value="&quot;46bc6c40-368d-4a20-9b1b-c1842f786542&quot;"/>
    <we:property name="creatorUserId" value="&quot;10032002BACE7454&quot;"/>
    <we:property name="datasetId" value="&quot;a43f3920-346b-4261-bc5d-ab23bbd07224&quot;"/>
    <we:property name="embedUrl" value="&quot;/reportEmbed?reportId=2f4187ba-2495-4ec9-8bfa-473f49a57324&amp;groupId=e4085e2d-7ebc-404d-bd4c-b0b2c31db0ee&amp;w=2&amp;config=eyJjbHVzdGVyVXJsIjoiaHR0cHM6Ly9XQUJJLVdFU1QtVVMtcmVkaXJlY3QuYW5hbHlzaXMud2luZG93cy5uZXQiLCJlbWJlZEZlYXR1cmVzIjp7InVzYWdlTWV0cmljc1ZOZXh0Ijp0cnVlfX0%3D&amp;disableSensitivityBanner=true&amp;storytellingChangeViewModeShortcutKeys=true&quot;"/>
    <we:property name="initialStateBookmark" value="&quot;H4sIAAAAAAAAA+1YbU/bQAz+K9F94UuYrk2Btt8KFIF4XctA04Qq9+K0B3nT5croUP/7fJeUlr6swBAgtqgferbjPH7OZzu5Z77M0hCGJxAhq7PtJLmJQN04JeayuJCdnh4eN1qHnZPGcZPESaplEmesfs80qB7qC5kNIDQeSPjjymUQhmfQM6sAwgxdlqLKkhhC+QtzY1JpNcCRy/AuDRMFxmVbg0bj9pbMaU3PLn3x6IkgtLzFNgqdS/0Nr8SrAIJjTdT4Zq0iKmQWyFDTncZDtwjonvkBVKASVLnPt4TnAy93S0ZeBLdQ7TI9TI224d9CLNB/cG7uvBijK7tsTyURxXzPCv4SsmzGWuqhWSjfwHHZufXGR0TNZR8V2jt2ktiXeUBmEaWgZDa7OpSxz+oVlx1hoHNVOIisUfMuVZhlhYN2MlACWxhMFhbOiCg+UwltgIV0aiA5u8Szc4hDq23JXt+6NtJ2CgucH0kKHUIbPIQDyxsZaxnhWpmXNte5t+6Vzjmv29+a9XtO2m+xJNcbI3Nd5Zs95fZJscyyuTqgfvJzRyFJiLnSyEiyPHNsZizMHZNzNi9pUzTIuMiiil+peVUecF6tdmtbW5uCbxr5o0Qz2O2GzufM43AbvZ7CHoy3vPnqXHwdQG5g5HuDuDgufJYUPnJXo92XtOVK9IdHeIvhPLAH/bxqDOmCcjg/2EU+Pju44lQ9OGKr9n4Klc1nZyIw6iIW9h1BzeXKNC07JOolSgrK+n+KGcohZercf3IWkHNM1aG/gBpT2jIZ98Kiu03qSV75WUglZadPzJr22b2mcmSKx2jc2Qjc9VSJKvgd2qryqQkdn8NPHubUofrkkY5PyJXtuz4XvBpsVATnW2XP410uah+if2Y6ETez7fPcDrNO2+icPKDHjbQ8P108oZG+AFmH5q2oI+Ngbn47QvAdM1nR7gyzP1bp1wQ0C6OFNpemWHpJr3gFICeIftYp4LwbHePByzmNnX2gif29gCxJ4beAsjxnPe7DcC9RKCDTuxgRQWeoDsj8A4C7vDwo6DKAnIPdt8zm5bAmkF4ybmjohti8mx027CHZzseKXanGr9Ml9+9r6fMItu3B2E3gsQgpdc2fZKCzFASeQZy/KKe5M4nWjkinBDJE2P9qyfup/fDA7EOIGkl8rLjBfI5gxYsqXb8BhMJrYxkRAAA=&quot;"/>
    <we:property name="isFiltersActionButtonVisible" value="true"/>
    <we:property name="isVisualContainerHeaderHidden" value="false"/>
    <we:property name="pageDisplayName" value="&quot;Order Forecast&quot;"/>
    <we:property name="pageName" value="&quot;d53108aac0e9c90694c4&quot;"/>
    <we:property name="pptInsertionSessionID" value="&quot;F559E923-4669-42E0-8ADF-A060EF02E86C&quot;"/>
    <we:property name="reportEmbeddedTime" value="&quot;2025-04-24T05:04:00.366Z&quot;"/>
    <we:property name="reportName" value="&quot;Lucky Dog Analytics&quot;"/>
    <we:property name="reportState" value="&quot;CONNECTED&quot;"/>
    <we:property name="reportUrl" value="&quot;/links/Exld-6S0p6?ctid=46bc6c40-368d-4a20-9b1b-c1842f786542&amp;bookmarkGuid=af4d0a6d-f1c2-496d-b368-04cf50c06db5&quot;"/>
  </we:properties>
  <we:bindings/>
  <we:snapshot xmlns:r="http://schemas.openxmlformats.org/officeDocument/2006/relationships"/>
</we:webextension>
</file>

<file path=ppt/webextensions/webextension2.xml><?xml version="1.0" encoding="utf-8"?>
<we:webextension xmlns:we="http://schemas.microsoft.com/office/webextensions/webextension/2010/11" id="{FD2B9A8F-F0ED-435C-A482-80DDC543EC77}">
  <we:reference id="wa200003233" version="2.0.0.3" store="en-US" storeType="OMEX"/>
  <we:alternateReferences>
    <we:reference id="WA200003233" version="2.0.0.3" store="WA200003233" storeType="OMEX"/>
  </we:alternateReferences>
  <we:properties>
    <we:property name="artifactViewState" value="&quot;live&quot;"/>
    <we:property name="backgroundColor" value="&quot;#FFFFFF&quot;"/>
    <we:property name="bookmark" value="&quot;H4sIAAAAAAAAA+VYbW/bNhD+KwK/ZAOcgZIlO863NC9r0bcszjIMRRBQ5ElhI4kCSSdxA/33HSnZcWw3brKsGzrDH8zj8XT33HPHk++IkKYu2PQDK4HskldKXZVMXwUh6ZGqlYU8pAmNEhFyJkbZaBCJDHdVbaWqDNm9I5bpHOyZNBNWOEMo/HTeI6wojlnuVhkrDPRIDdqoihXyC7TKuGX1BJoegdu6UJo5k2PLLDiz16iOa+fCL318IuNWXsMYuG2lozCL6HDQB5qEKedDFlOOapksLJ50FtIurjsiMhazONuhgg55XzAapaGTdzGu3e4RO63d7p64ZhUHMTfuTp7NvIt65EirEmO+Ix2MCjUPKyvt1C20cO70yKm3RhuE5o9L0OBP7KtKyDYgtyhrpqVZXr2VlSC7cY+8g8y2W8Wk9EqHt7UGYzoDYzXRHE4gu194dxqE+FgrTIB36aNzKThAnIO3MPW7JzK/9KaddFyzNcbfSQydFT54Vkw8bqhsZQlbEQ0H27S/3Q9PKd313y1v9xR3f68kmk4a9zlvk71g9ptiWUZzc0CX6mZfA0oQubBxEtMyxzNjLXcc5zwvMSmWyapjERURpTtJwpLBiNE4TvtD6uQPiOZ89wld5czDcPfyXEPOZik/fHEsfpuwVsHJjyZVVy50GRTa9DZ7+1piyjW/nL6DayhWHZvvr27NXDpDDreF3fHxycF1VTU3RDblfsErz+fgXuC2u1jIn8D0ClcWYdlHUa605Mj6/xUyyCHt+twqOK5+jazyomvh90XTtjfCi4nBoyBaLu9foiV3XaSfsfxcsTSzTo6efl4oyQ7sqa+iHxrdGe9+8DDvSXTu+y8MgPdjGoYJT0UcD6NkBzb20cdK8Gnd0ljFry7wDisvZJWt3Il426bY8sXYqb1BreeQ3xSSY8SLdCcl4HTkfuRQtfcnRle3D5Zg7hF4+Oux+cIszhfLcX3LoPFmCTXTqTxlqli5eNYhiC74WcE94NPaEWIrDEfBdnAgK2XYRAcps6gz3a7VjesiAUJau8Ex+OlXDVD9HLx3g8X5edPSyj0BpxC2BtVSCY87eEqtf/gBnhDqpnI2W2MGitmEuWLRWCSiHXsGjL3eBvtuuu0sN1/re3N8vgOh20KMhmk25Fk8SjI+GFLGdiLxnxhoNkS0h28E+ELhO5I5Bj2v0r875Xy/EPpUsOmR0sCZsQdQsko8I5AXborLTn4AEObiBPwd8ewB6UVxey8NvjfmVQmVvTgqWP6oW19N9AuAMxuvg49V8BrT9685curfugNf3kF75z7jxrIsLeDwdnlC86l/1c5iB1LPOmLY+yeLY12S28YZ9nkcjZKdNOPDMI5pKka+Yz0eGtzaVC2F5j/r72c1saZmHI5ZBWuaPyYQ0w1iQ8v3/3XMe37T/AVs5RAwYxEAAA==&quot;"/>
    <we:property name="creatorSessionId" value="&quot;43bfae38-2d9b-459d-813e-d999ebee4100&quot;"/>
    <we:property name="creatorTenantId" value="&quot;46bc6c40-368d-4a20-9b1b-c1842f786542&quot;"/>
    <we:property name="creatorUserId" value="&quot;10032002BACE7454&quot;"/>
    <we:property name="datasetId" value="&quot;a43f3920-346b-4261-bc5d-ab23bbd07224&quot;"/>
    <we:property name="embedUrl" value="&quot;/reportEmbed?reportId=2f4187ba-2495-4ec9-8bfa-473f49a57324&amp;groupId=e4085e2d-7ebc-404d-bd4c-b0b2c31db0ee&amp;w=2&amp;config=eyJjbHVzdGVyVXJsIjoiaHR0cHM6Ly9XQUJJLVdFU1QtVVMtcmVkaXJlY3QuYW5hbHlzaXMud2luZG93cy5uZXQiLCJlbWJlZEZlYXR1cmVzIjp7InVzYWdlTWV0cmljc1ZOZXh0Ijp0cnVlfX0%3D&amp;disableSensitivityBanner=true&amp;storytellingChangeViewModeShortcutKeys=true&quot;"/>
    <we:property name="initialStateBookmark" value="&quot;H4sIAAAAAAAAA+VY227jNhD9FYEv2QJOQdnyLW9O4mAXuTbOpigWhkGRI5mJLgZJZ+MG+vcOKfkS2xtv0nRbbA0/mMPRcObMmeHIT0RIPUnY7IKlQA7IYZ7fp0zdez6pkaySXV6enveuT0cXvfM+ivOJkXmmycETMUzFYG6lnrLEWkDhl2GNsCS5YrFdRSzRUCMTUDrPWCL/hFIZt4yaQlEj8DhJcsWsyYFhBqzZB1THNZ7t/9rAExk38gEGwE0p7fpRnbZbDaBNP+S8zQLKUS2SicEnrYWwCuiJiIgFLIg6VNA2bwhG66Fv5VVwW7drxMwmdrcnHljGQSyM2ydv597Va+RE5SnG/EQq/HLU7GdGmpldKGHdqZEbZ40WCM3vY1DgnjjKMyHLgOwinTAl9frqVGaCHAQ1cgaRKbeSaeqU+o8TBVpXBgb5VHG4hmi5cO4UCPGVyjEBzqVL65J3jDh7pzBzu9cyHjvTVjqYsC3GzySGzhIXPEumDjdUNjKFvTr1W/u0sd/wbyg9cN89Z/cGdz9nEk03C/sZlsleMftdsayjuTugcf71SAFKEDm/sBJdMscxYyt3LOccLzEphsmsYhEVdUo7zSZrtrqMBkHYaFMrf0Y067tL6CZnnofbi2MFMZunvP/uWPw2ZaWClZ9Ms6pc6DootKjt9vajxJQrPp6dwQMkm44t9je35i7dIofLwq74+OrgqqpaGCK7cr/ileOztxTY7SoW8gcwtcGVVViOUBTnSnJk/f8KGeSQsn1uExxbv1pmcVK18GXRlO2N8GSq8VEQJZePxmjJXhfhHZafLZZi3snR07uVkqzAnrkq+qnRnfPuJw9zSaKh67/QAt4IqO83eSiCoF1vdmBnH32pBF/XLbXJ+f0I77B0JLNo407E2zbEli8GVu0Tar2F/DqRHCNepTtJAacj+yOGrLw/MbpJebAEvUTg+a+X5gu9Ol+sx/U9g8anNdR0pfKaqWLj4tmGILrgZgV7wJetI8Se7/vevjeYohl0NveYawneHeP3YLwPh6j2i3dup4nhsCi5ZM3i6MG2QJnmwoENjkfbTzzGJ0T+NbM2S2MakvlYuWFRG2SfGbi0D5zeDvt2pK0sF99qdgtQfgCLy+qrt8OozaOg24x4q00Z69TFf2KK2RFRD18D8C3CtSF9BWpRmn93tPlxITSoYLOTXAFn2hxDyjLxhkDeuROuO3kBIPToGtzF8Oap6F1xO5caXxbjLIXMjE4SFr/o1jcT/Q7gzGdq7zLzPmL6/jVHbtyrtufK2ysv2jdcU4aFCfQf18cyl/rDcgA7lmreEf3aP1kc25JcNk6/wYN6t9kJI972g4CGous61suhwaMJ87XQ3Gf7pZxPjZ4wDlcsgy3NHxOI6Qaxo+W7PziIOwS9kYjua+6IovgLNQnuqYERAAA=&quot;"/>
    <we:property name="isFiltersActionButtonVisible" value="true"/>
    <we:property name="isVisualContainerHeaderHidden" value="false"/>
    <we:property name="pageDisplayName" value="&quot;Inventory Review&quot;"/>
    <we:property name="pageName" value="&quot;91f20763e051bcc7a40c&quot;"/>
    <we:property name="pptInsertionSessionID" value="&quot;F559E923-4669-42E0-8ADF-A060EF02E86C&quot;"/>
    <we:property name="reportEmbeddedTime" value="&quot;2025-04-24T05:04:33.396Z&quot;"/>
    <we:property name="reportName" value="&quot;Lucky Dog Analytics&quot;"/>
    <we:property name="reportState" value="&quot;CONNECTED&quot;"/>
    <we:property name="reportUrl" value="&quot;/links/Exld-6S0p6?ctid=46bc6c40-368d-4a20-9b1b-c1842f786542&amp;bookmarkGuid=280259ef-96a3-4ae9-b6c7-d96b52cd8765&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Integral</Template>
  <TotalTime>1211</TotalTime>
  <Words>1821</Words>
  <Application>Microsoft Office PowerPoint</Application>
  <PresentationFormat>Widescreen</PresentationFormat>
  <Paragraphs>198</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Arial Black</vt:lpstr>
      <vt:lpstr>Arial Black (Headings)</vt:lpstr>
      <vt:lpstr>Calibri</vt:lpstr>
      <vt:lpstr>Eras Bold ITC</vt:lpstr>
      <vt:lpstr>Sabon Next LT</vt:lpstr>
      <vt:lpstr>Tw Cen MT</vt:lpstr>
      <vt:lpstr>Wingdings</vt:lpstr>
      <vt:lpstr>Wingdings 3</vt:lpstr>
      <vt:lpstr>Integral</vt:lpstr>
      <vt:lpstr>developed by: Lucky Dog Analytics  Noelle Matthews &amp; Travis Mckenzie</vt:lpstr>
      <vt:lpstr> agenda</vt:lpstr>
      <vt:lpstr>Out of stock: a lost sale</vt:lpstr>
      <vt:lpstr>Surrounded: Excess stock </vt:lpstr>
      <vt:lpstr>Hidden inventory costs</vt:lpstr>
      <vt:lpstr>SOLUTION: End-to-end inventory optimization with Microsoft fabric, Lucky Dog &amp; power bi</vt:lpstr>
      <vt:lpstr>PowerPoint Presentation</vt:lpstr>
      <vt:lpstr>PowerPoint Presentation</vt:lpstr>
      <vt:lpstr>PowerPoint Presentation</vt:lpstr>
      <vt:lpstr>What WWI Gains: Operational Benefits</vt:lpstr>
      <vt:lpstr>Strategic Wins &amp;  system-level value</vt:lpstr>
      <vt:lpstr>Immediate impacts</vt:lpstr>
      <vt:lpstr>Future Enhancements &amp; Premium Services</vt:lpstr>
      <vt:lpstr>Let’s launch phase 1</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Noelle Matthews</dc:creator>
  <cp:lastModifiedBy>Travis McKenzie</cp:lastModifiedBy>
  <cp:revision>18</cp:revision>
  <dcterms:created xsi:type="dcterms:W3CDTF">2025-04-21T22:08:47Z</dcterms:created>
  <dcterms:modified xsi:type="dcterms:W3CDTF">2025-04-25T02:07:43Z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